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C3973F-2EE8-4E4B-8068-B5F920C076EF}">
  <a:tblStyle styleId="{A3C3973F-2EE8-4E4B-8068-B5F920C076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51"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158816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snowflake.net/manuals/user-guide/data-time-travel.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snowflake.net/manuals/user-guide/jdbc.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snowflake.net/manuals/user-guide/odbc.html" TargetMode="External"/><Relationship Id="rId5" Type="http://schemas.openxmlformats.org/officeDocument/2006/relationships/hyperlink" Target="https://docs.snowflake.net/manuals/user-guide/nodejs-driver.html" TargetMode="External"/><Relationship Id="rId4" Type="http://schemas.openxmlformats.org/officeDocument/2006/relationships/hyperlink" Target="https://docs.snowflake.net/manuals/user-guide/python-connector.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net/manuals/user-guide/tables-micro-partitions.html#micro-partition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net/manuals/user-guide/tables-micro-partitions.html#micro-partition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snowflake.net/manuals/user-guide/data-lifecycle.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snowflake.net/manuals/user-guide/data-availability.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snowflake.net/manuals/user-guide/data-failsaf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snowflake.net/manuals/sql-reference/sql/create-clon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snowflake.net/manuals/user-guide/intro-key-concepts.html#query-process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snowflake.net/manuals/user-guide/data-load-overview.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snowflake.net/manuals/user-guide/data-load-overview.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snowflake.net/manuals/user-guide/data-load-considerations-ts.htm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snowflake.net/manuals/user-guide/data-load-local-file-system.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snowflake.net/manuals/sql-reference/session-variables.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snowflake.net/manuals/user-guide/ui-query-profil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snowflake.net/manuals/user-guide/snowsql-use.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snowflake.net/manuals/user-guide/data-load-considerations-stage.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google.com/document/d/1xjRNoJSFwurJC_nvYifpJ7ekDUoNVxFJHWYNkOzOUvM/edit?usp=shar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net/manuals/sql-reference-function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net/manuals/sql-reference/udf-overview.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Introductions</a:t>
            </a:r>
            <a:endParaRPr/>
          </a:p>
          <a:p>
            <a:pPr marL="914400" lvl="1" indent="-298450" algn="l" rtl="0">
              <a:spcBef>
                <a:spcPts val="0"/>
              </a:spcBef>
              <a:spcAft>
                <a:spcPts val="0"/>
              </a:spcAft>
              <a:buSzPts val="1100"/>
              <a:buChar char="-"/>
            </a:pPr>
            <a:r>
              <a:rPr lang="en"/>
              <a:t>Tell us your role, your experience/knowledge of Snowflake, what you work on, and what you hope to take away from today</a:t>
            </a:r>
            <a:endParaRPr/>
          </a:p>
        </p:txBody>
      </p:sp>
    </p:spTree>
    <p:extLst>
      <p:ext uri="{BB962C8B-B14F-4D97-AF65-F5344CB8AC3E}">
        <p14:creationId xmlns:p14="http://schemas.microsoft.com/office/powerpoint/2010/main" val="49425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a88d84bd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a88d84bd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then coupled with that the other element that customers pay for in Snowflake is compute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-For every hour that you run a compute cluster based on the size of that cluster you are going to incur charges on a credit hour basis</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-collect statistics for how much compute is utilized, and at the end of the month, that bill comes due – in a similar fashion as you cell phone does</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-do have customers who prepay for certain amount of compute at reduce the cost per credit hour, but it’s still all consumption-based</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-The service layer is transparent to the user, and they don’t pay for it.</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-It’s strictly the amount of data that they store in the system, and how much compute is consumed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looking at this diagram a single compute cluster and data stored in a database would represent a base system or an MPP cluster as in any other analytical database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thing about Snowflake is how it scales – Storage in Snowflake scales automatically</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-Just a collection of tables where you can apply permissions across those tables easily</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-As you add data to tables in snowflake, the system simply scales out, no need to worry about running out of space because it just scales out automatically</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-You don’t have to worry about planning for capacity years out, and over-provisioning</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-Scale out happens instantly and you don’t have to worry about resizing your footprint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-As the data grows, you’re generally going to want to add compute to handle varied workloads</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-The first way to scale compute is to add additional virtual warehouses</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-see customers initially segmenting there data loading workloads from their query workloads (think about global and multi-national companies)</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-Segmenting off analysts who use tools like Tableau</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-In Snowflake you can isolate these workloads unlike any other system</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-Data science workloads which require a tremendous amount of compute for a short period can be spun up and spun down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-And then any of these Virtual Warehouses can be resized on demand by issuing a simple command</a:t>
            </a:r>
            <a:endParaRPr sz="1200">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sz="1200">
                <a:solidFill>
                  <a:schemeClr val="dk1"/>
                </a:solidFill>
              </a:rPr>
              <a:t>-Manually</a:t>
            </a:r>
            <a:endParaRPr sz="1200">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sz="1200">
                <a:solidFill>
                  <a:schemeClr val="dk1"/>
                </a:solidFill>
              </a:rPr>
              <a:t>-Programatically</a:t>
            </a:r>
            <a:endParaRPr sz="1200">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sz="1200">
                <a:solidFill>
                  <a:schemeClr val="dk1"/>
                </a:solidFill>
              </a:rPr>
              <a:t>-Instantaneously while queries are being executed</a:t>
            </a:r>
            <a:endParaRPr sz="1200">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sz="1200">
                <a:solidFill>
                  <a:schemeClr val="dk1"/>
                </a:solidFill>
              </a:rPr>
              <a:t>-Because are a columnar MPP solution, the real way to scale up is to add additional compute to an individual cluster</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-Then taking it to the next level, and individual warehouse can scale out by adding additional clusters</a:t>
            </a:r>
            <a:endParaRPr sz="1200">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 sz="1200">
                <a:solidFill>
                  <a:schemeClr val="dk1"/>
                </a:solidFill>
              </a:rPr>
              <a:t>-This is our multi-cluster option and this scales out automatically (Snagajob)</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-Snowflake gives you a number of ways to scale your compute and you storage independently</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-It’s all instant and the only limit is Amazon’s cloud and the customer’s ability to pay</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-Amazon gives us a scalable platform that allows us to have provide as much compute as our customers need</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9065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a88d84bd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a88d84bd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In general, a warehouse will handle 10-25 concurrent queries</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A dashboard will probably handle more users than heavy SQL users</a:t>
            </a:r>
            <a:endParaRPr>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Separate warehouses are independent</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Can scale a single warehouse with 1(xs)-128(4xl) nodes</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When there is a multi-cluster warehouse, all the clusters have to be the same size</a:t>
            </a:r>
            <a:endParaRPr>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300">
                <a:solidFill>
                  <a:schemeClr val="dk1"/>
                </a:solidFill>
                <a:highlight>
                  <a:srgbClr val="FFFFFF"/>
                </a:highlight>
              </a:rPr>
              <a:t>Resizing a warehouse doesn’t have any impact on statements that are currently being executed by the warehouse. When resizing to a larger size, the new servers are used only to execute statements that are already in the warehouse queue, as well as all future statements submitted to the warehouse.</a:t>
            </a:r>
            <a:endParaRPr>
              <a:solidFill>
                <a:schemeClr val="dk1"/>
              </a:solidFill>
              <a:latin typeface="Roboto Mono"/>
              <a:ea typeface="Roboto Mono"/>
              <a:cs typeface="Roboto Mono"/>
              <a:sym typeface="Roboto Mono"/>
            </a:endParaRPr>
          </a:p>
        </p:txBody>
      </p:sp>
    </p:spTree>
    <p:extLst>
      <p:ext uri="{BB962C8B-B14F-4D97-AF65-F5344CB8AC3E}">
        <p14:creationId xmlns:p14="http://schemas.microsoft.com/office/powerpoint/2010/main" val="340912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a88d84bd1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a88d84bd1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https://docs.snowflake.net/manuals/user-guide/data-time-travel.html</a:t>
            </a:r>
            <a:endParaRPr/>
          </a:p>
          <a:p>
            <a:pPr marL="0" lvl="0" indent="0" algn="l" rtl="0">
              <a:spcBef>
                <a:spcPts val="0"/>
              </a:spcBef>
              <a:spcAft>
                <a:spcPts val="0"/>
              </a:spcAft>
              <a:buNone/>
            </a:pPr>
            <a:endParaRPr/>
          </a:p>
          <a:p>
            <a:pPr marL="0" lvl="0" indent="0" algn="l" rtl="0">
              <a:lnSpc>
                <a:spcPct val="153461"/>
              </a:lnSpc>
              <a:spcBef>
                <a:spcPts val="0"/>
              </a:spcBef>
              <a:spcAft>
                <a:spcPts val="0"/>
              </a:spcAft>
              <a:buClr>
                <a:schemeClr val="dk1"/>
              </a:buClr>
              <a:buSzPts val="1100"/>
              <a:buFont typeface="Arial"/>
              <a:buNone/>
            </a:pPr>
            <a:r>
              <a:rPr lang="en" sz="1300">
                <a:solidFill>
                  <a:schemeClr val="dk1"/>
                </a:solidFill>
              </a:rPr>
              <a:t>Using Time Travel, you can perform the following actions within a defined period of time:</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Query data in the past that has since been updated or deleted.</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Create clones of entire tables, schemas, and databases at or before specific points in the past.</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Restore tables, schemas, and databases that have been dropped.</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Fix your mistakes and better troubleshoot queries from yourself and your team</a:t>
            </a:r>
            <a:br>
              <a:rPr lang="en" sz="1300">
                <a:solidFill>
                  <a:schemeClr val="dk1"/>
                </a:solidFill>
              </a:rPr>
            </a:br>
            <a:r>
              <a:rPr lang="en" sz="1300">
                <a:solidFill>
                  <a:schemeClr val="dk1"/>
                </a:solidFill>
              </a:rPr>
              <a:t/>
            </a:r>
            <a:br>
              <a:rPr lang="en" sz="1300">
                <a:solidFill>
                  <a:schemeClr val="dk1"/>
                </a:solidFill>
              </a:rPr>
            </a:br>
            <a:r>
              <a:rPr lang="en" sz="1300">
                <a:solidFill>
                  <a:schemeClr val="dk1"/>
                </a:solidFill>
              </a:rPr>
              <a:t>When any DML operations are performed on a table, Snowflake retains previous versions of the table data for a defined period of time. This enables querying earlier versions of the data using the AT | BEFORE clause.</a:t>
            </a:r>
            <a:br>
              <a:rPr lang="en" sz="1300">
                <a:solidFill>
                  <a:schemeClr val="dk1"/>
                </a:solidFill>
              </a:rPr>
            </a:br>
            <a:r>
              <a:rPr lang="en" sz="1300">
                <a:solidFill>
                  <a:schemeClr val="dk1"/>
                </a:solidFill>
              </a:rPr>
              <a:t/>
            </a:r>
            <a:br>
              <a:rPr lang="en" sz="1300">
                <a:solidFill>
                  <a:schemeClr val="dk1"/>
                </a:solidFill>
              </a:rPr>
            </a:br>
            <a:r>
              <a:rPr lang="en" sz="1300">
                <a:solidFill>
                  <a:schemeClr val="dk1"/>
                </a:solidFill>
              </a:rPr>
              <a:t>This clause supports querying data either exactly at or immediately preceding a specified point in the table’s history within the retention period. The specified point can be time-based (e.g. a timestamp or time offset from the present) or it can be the ID for a completed statement (e.g. SELECT or INSERT).</a:t>
            </a:r>
            <a:endParaRPr sz="1300">
              <a:solidFill>
                <a:schemeClr val="dk1"/>
              </a:solidFill>
            </a:endParaRPr>
          </a:p>
          <a:p>
            <a:pPr marL="0" lvl="0" indent="0" algn="l" rtl="0">
              <a:spcBef>
                <a:spcPts val="3600"/>
              </a:spcBef>
              <a:spcAft>
                <a:spcPts val="0"/>
              </a:spcAft>
              <a:buNone/>
            </a:pPr>
            <a:endParaRPr/>
          </a:p>
        </p:txBody>
      </p:sp>
    </p:spTree>
    <p:extLst>
      <p:ext uri="{BB962C8B-B14F-4D97-AF65-F5344CB8AC3E}">
        <p14:creationId xmlns:p14="http://schemas.microsoft.com/office/powerpoint/2010/main" val="122689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a88d84bd1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a88d84bd1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Discover is primarily structured today</a:t>
            </a:r>
            <a:endParaRPr/>
          </a:p>
          <a:p>
            <a:pPr marL="457200" lvl="0" indent="-298450" algn="l" rtl="0">
              <a:spcBef>
                <a:spcPts val="0"/>
              </a:spcBef>
              <a:spcAft>
                <a:spcPts val="0"/>
              </a:spcAft>
              <a:buSzPts val="1100"/>
              <a:buChar char="-"/>
            </a:pPr>
            <a:r>
              <a:rPr lang="en"/>
              <a:t>Can discuss how to properly design tables throughout the course interactively</a:t>
            </a:r>
            <a:endParaRPr/>
          </a:p>
          <a:p>
            <a:pPr marL="457200" lvl="0" indent="-298450" algn="l" rtl="0">
              <a:spcBef>
                <a:spcPts val="0"/>
              </a:spcBef>
              <a:spcAft>
                <a:spcPts val="0"/>
              </a:spcAft>
              <a:buSzPts val="1100"/>
              <a:buChar char="-"/>
            </a:pPr>
            <a:r>
              <a:rPr lang="en"/>
              <a:t>Referential Integrity = informational only</a:t>
            </a:r>
            <a:endParaRPr/>
          </a:p>
        </p:txBody>
      </p:sp>
    </p:spTree>
    <p:extLst>
      <p:ext uri="{BB962C8B-B14F-4D97-AF65-F5344CB8AC3E}">
        <p14:creationId xmlns:p14="http://schemas.microsoft.com/office/powerpoint/2010/main" val="11401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a88d84bd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a88d84bd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76300" lvl="0" indent="-311150" algn="l" rtl="0">
              <a:lnSpc>
                <a:spcPct val="115000"/>
              </a:lnSpc>
              <a:spcBef>
                <a:spcPts val="0"/>
              </a:spcBef>
              <a:spcAft>
                <a:spcPts val="0"/>
              </a:spcAft>
              <a:buClr>
                <a:schemeClr val="dk1"/>
              </a:buClr>
              <a:buSzPts val="1300"/>
              <a:buChar char="●"/>
            </a:pPr>
            <a:r>
              <a:rPr lang="en" sz="1300">
                <a:solidFill>
                  <a:schemeClr val="dk1"/>
                </a:solidFill>
              </a:rPr>
              <a:t>Snowflake-provided client software: </a:t>
            </a:r>
            <a:r>
              <a:rPr lang="en" sz="1300" u="sng">
                <a:solidFill>
                  <a:srgbClr val="105780"/>
                </a:solidFill>
                <a:hlinkClick r:id="rId3"/>
              </a:rPr>
              <a:t>SnowSQL (CLI)</a:t>
            </a:r>
            <a:r>
              <a:rPr lang="en" sz="1300">
                <a:solidFill>
                  <a:schemeClr val="dk1"/>
                </a:solidFill>
              </a:rPr>
              <a:t>, </a:t>
            </a:r>
            <a:r>
              <a:rPr lang="en" sz="1300" u="sng">
                <a:solidFill>
                  <a:srgbClr val="105780"/>
                </a:solidFill>
                <a:hlinkClick r:id="rId4"/>
              </a:rPr>
              <a:t>Python</a:t>
            </a:r>
            <a:r>
              <a:rPr lang="en" sz="1300">
                <a:solidFill>
                  <a:schemeClr val="dk1"/>
                </a:solidFill>
              </a:rPr>
              <a:t>, </a:t>
            </a:r>
            <a:r>
              <a:rPr lang="en" sz="1300" u="sng">
                <a:solidFill>
                  <a:srgbClr val="105780"/>
                </a:solidFill>
                <a:hlinkClick r:id="rId5"/>
              </a:rPr>
              <a:t>Node.js</a:t>
            </a:r>
            <a:r>
              <a:rPr lang="en" sz="1300">
                <a:solidFill>
                  <a:schemeClr val="dk1"/>
                </a:solidFill>
              </a:rPr>
              <a:t>, </a:t>
            </a:r>
            <a:r>
              <a:rPr lang="en" sz="1300" u="sng">
                <a:solidFill>
                  <a:srgbClr val="105780"/>
                </a:solidFill>
                <a:hlinkClick r:id="rId3"/>
              </a:rPr>
              <a:t>JDBC</a:t>
            </a:r>
            <a:r>
              <a:rPr lang="en" sz="1300">
                <a:solidFill>
                  <a:schemeClr val="dk1"/>
                </a:solidFill>
              </a:rPr>
              <a:t>, </a:t>
            </a:r>
            <a:r>
              <a:rPr lang="en" sz="1300" u="sng">
                <a:solidFill>
                  <a:srgbClr val="105780"/>
                </a:solidFill>
                <a:hlinkClick r:id="rId6"/>
              </a:rPr>
              <a:t>ODBC</a:t>
            </a:r>
            <a:r>
              <a:rPr lang="en" sz="1300">
                <a:solidFill>
                  <a:schemeClr val="dk1"/>
                </a:solidFill>
              </a:rPr>
              <a:t>, Go, .NET, </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Certified partners who have developed cloud-based and on-premises solutions for connecting to Snowflake through our drivers and connectors.</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Other 3rd-party tools and technologies that are known to work with Snowflake.</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At Discover: Tableau dashboards can be designed to take advantage of Snowflake’s caching</a:t>
            </a:r>
            <a:br>
              <a:rPr lang="en"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Questions to trainees - are there any other tools you have been using in other databases that you want to contrast with Snowflake?</a:t>
            </a:r>
            <a:endParaRPr sz="1300">
              <a:solidFill>
                <a:schemeClr val="dk1"/>
              </a:solidFill>
            </a:endParaRPr>
          </a:p>
          <a:p>
            <a:pPr marL="0" lvl="0" indent="0" algn="l" rtl="0">
              <a:spcBef>
                <a:spcPts val="3600"/>
              </a:spcBef>
              <a:spcAft>
                <a:spcPts val="0"/>
              </a:spcAft>
              <a:buNone/>
            </a:pPr>
            <a:endParaRPr/>
          </a:p>
        </p:txBody>
      </p:sp>
    </p:spTree>
    <p:extLst>
      <p:ext uri="{BB962C8B-B14F-4D97-AF65-F5344CB8AC3E}">
        <p14:creationId xmlns:p14="http://schemas.microsoft.com/office/powerpoint/2010/main" val="89714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88d84bd1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a88d84bd1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000"/>
              </a:spcBef>
              <a:spcAft>
                <a:spcPts val="0"/>
              </a:spcAft>
              <a:buClr>
                <a:srgbClr val="000000"/>
              </a:buClr>
              <a:buSzPts val="1100"/>
              <a:buFont typeface="Arial"/>
              <a:buNone/>
            </a:pPr>
            <a:r>
              <a:rPr lang="en" sz="2150">
                <a:solidFill>
                  <a:srgbClr val="505C63"/>
                </a:solidFill>
              </a:rPr>
              <a:t>Access Control Framework</a:t>
            </a:r>
            <a:endParaRPr sz="2150">
              <a:solidFill>
                <a:srgbClr val="505C63"/>
              </a:solidFill>
            </a:endParaRPr>
          </a:p>
          <a:p>
            <a:pPr marL="0" lvl="0" indent="0" algn="l" rtl="0">
              <a:lnSpc>
                <a:spcPct val="153461"/>
              </a:lnSpc>
              <a:spcBef>
                <a:spcPts val="1500"/>
              </a:spcBef>
              <a:spcAft>
                <a:spcPts val="0"/>
              </a:spcAft>
              <a:buClr>
                <a:srgbClr val="000000"/>
              </a:buClr>
              <a:buSzPts val="1100"/>
              <a:buFont typeface="Arial"/>
              <a:buNone/>
            </a:pPr>
            <a:r>
              <a:rPr lang="en" sz="1300">
                <a:solidFill>
                  <a:schemeClr val="dk1"/>
                </a:solidFill>
              </a:rPr>
              <a:t>Snowflake’s approach to access control combines aspects from both of the following models:</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b="1">
                <a:solidFill>
                  <a:schemeClr val="dk1"/>
                </a:solidFill>
              </a:rPr>
              <a:t>Discretionary Access Control (DAC):</a:t>
            </a:r>
            <a:r>
              <a:rPr lang="en" sz="1300">
                <a:solidFill>
                  <a:schemeClr val="dk1"/>
                </a:solidFill>
              </a:rPr>
              <a:t> Each object has an owner, who can in turn grant access to that object.</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b="1">
                <a:solidFill>
                  <a:schemeClr val="dk1"/>
                </a:solidFill>
              </a:rPr>
              <a:t>Role-based Access Control (RBAC):</a:t>
            </a:r>
            <a:r>
              <a:rPr lang="en" sz="1300">
                <a:solidFill>
                  <a:schemeClr val="dk1"/>
                </a:solidFill>
              </a:rPr>
              <a:t> Access privileges are assigned to roles, which are in turn assigned to users.</a:t>
            </a:r>
            <a:endParaRPr sz="1300">
              <a:solidFill>
                <a:schemeClr val="dk1"/>
              </a:solidFill>
            </a:endParaRPr>
          </a:p>
          <a:p>
            <a:pPr marL="0" lvl="0" indent="0" algn="l" rtl="0">
              <a:lnSpc>
                <a:spcPct val="153461"/>
              </a:lnSpc>
              <a:spcBef>
                <a:spcPts val="3600"/>
              </a:spcBef>
              <a:spcAft>
                <a:spcPts val="0"/>
              </a:spcAft>
              <a:buClr>
                <a:srgbClr val="000000"/>
              </a:buClr>
              <a:buSzPts val="1100"/>
              <a:buFont typeface="Arial"/>
              <a:buNone/>
            </a:pPr>
            <a:r>
              <a:rPr lang="en" sz="1300">
                <a:solidFill>
                  <a:schemeClr val="dk1"/>
                </a:solidFill>
              </a:rPr>
              <a:t>The key concepts to understanding access control in Snowflake are:</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b="1">
                <a:solidFill>
                  <a:schemeClr val="dk1"/>
                </a:solidFill>
              </a:rPr>
              <a:t>Securable object:</a:t>
            </a:r>
            <a:r>
              <a:rPr lang="en" sz="1300">
                <a:solidFill>
                  <a:schemeClr val="dk1"/>
                </a:solidFill>
              </a:rPr>
              <a:t> An entity to which access can be granted. Unless allowed by a grant, access will be denied.</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b="1">
                <a:solidFill>
                  <a:schemeClr val="dk1"/>
                </a:solidFill>
              </a:rPr>
              <a:t>Role:</a:t>
            </a:r>
            <a:r>
              <a:rPr lang="en" sz="1300">
                <a:solidFill>
                  <a:schemeClr val="dk1"/>
                </a:solidFill>
              </a:rPr>
              <a:t> An entity to which privileges can be granted. Roles are in turn assigned to users. Note that roles can also be assigned to other roles, creating a role hierarchy.</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b="1">
                <a:solidFill>
                  <a:schemeClr val="dk1"/>
                </a:solidFill>
              </a:rPr>
              <a:t>Privilege:</a:t>
            </a:r>
            <a:r>
              <a:rPr lang="en" sz="1300">
                <a:solidFill>
                  <a:schemeClr val="dk1"/>
                </a:solidFill>
              </a:rPr>
              <a:t> A defined level of access to an object. Multiple distinct privileges may be used to control the granularity of access granted.</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b="1">
                <a:solidFill>
                  <a:schemeClr val="dk1"/>
                </a:solidFill>
              </a:rPr>
              <a:t>User:</a:t>
            </a:r>
            <a:r>
              <a:rPr lang="en" sz="1300">
                <a:solidFill>
                  <a:schemeClr val="dk1"/>
                </a:solidFill>
              </a:rPr>
              <a:t> A user identity recognized by Snowflake, whether associated with a person or program.</a:t>
            </a:r>
            <a:br>
              <a:rPr lang="en" sz="1300">
                <a:solidFill>
                  <a:schemeClr val="dk1"/>
                </a:solidFill>
              </a:rPr>
            </a:br>
            <a:r>
              <a:rPr lang="en" sz="1300">
                <a:solidFill>
                  <a:schemeClr val="dk1"/>
                </a:solidFill>
              </a:rPr>
              <a:t/>
            </a:r>
            <a:br>
              <a:rPr lang="en" sz="1300">
                <a:solidFill>
                  <a:schemeClr val="dk1"/>
                </a:solidFill>
              </a:rPr>
            </a:br>
            <a:r>
              <a:rPr lang="en" sz="1300">
                <a:solidFill>
                  <a:schemeClr val="dk1"/>
                </a:solidFill>
              </a:rPr>
              <a:t>In the Snowflake model, access to securable objects is allowed via privileges assigned to roles, which are in turn assigned to other roles or users. In addition, each securable object has an owner that can grant access to other roles. This model is different from a user-based access control model, in which rights and privileges are assigned to each user or group of users. The Snowflake model is designed to provide a significant amount of both control and flexibility.</a:t>
            </a:r>
            <a:endParaRPr/>
          </a:p>
          <a:p>
            <a:pPr marL="457200" lvl="0" indent="0" algn="l" rtl="0">
              <a:spcBef>
                <a:spcPts val="3600"/>
              </a:spcBef>
              <a:spcAft>
                <a:spcPts val="0"/>
              </a:spcAft>
              <a:buNone/>
            </a:pPr>
            <a:r>
              <a:rPr lang="en"/>
              <a:t/>
            </a:r>
            <a:br>
              <a:rPr lang="en"/>
            </a:br>
            <a:r>
              <a:rPr lang="en"/>
              <a:t>Secure views for sensitive data</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30551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aaba2749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aaba2749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657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aaba2749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aaba2749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456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c091b88f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c091b88f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24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aaba2749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aaba2749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Helpful documentation: </a:t>
            </a:r>
            <a:r>
              <a:rPr lang="en" sz="1200" u="sng">
                <a:solidFill>
                  <a:schemeClr val="hlink"/>
                </a:solidFill>
                <a:hlinkClick r:id="rId3"/>
              </a:rPr>
              <a:t>https://docs.snowflake.net/manuals/user-guide/tables-micro-partitions.html#micro-partitions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All data in Snowflake tables is </a:t>
            </a:r>
            <a:r>
              <a:rPr lang="en" sz="1200" b="1">
                <a:solidFill>
                  <a:schemeClr val="dk1"/>
                </a:solidFill>
              </a:rPr>
              <a:t>automatically divided into micro-partitions</a:t>
            </a:r>
            <a:r>
              <a:rPr lang="en" sz="1200">
                <a:solidFill>
                  <a:schemeClr val="dk1"/>
                </a:solidFill>
              </a:rPr>
              <a:t>, which are contiguous units of storage.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Does not require a partition scheme to be defined up front.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Partitions are created based upon natural ingestion order; this avoids skew between partitions and maintains correlations between columns which could be useful for pruning.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Each micro-partition contains between 50 MB and 500 MB of uncompressed data (note that the actual size in Snowflake is smaller because data is always stored compressed).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Groups of rows in tables are mapped into individual micro-partitions, organized in a columnar fashion.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This size and structure allows for extremely granular pruning of very large tables, which can be comprised of millions, or even hundreds of millions, of micro-partitions.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True columnar storage format--this enables vertical pruning by column within each partition in addition to the horizontal partition pruning.</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Micro-partitions deliver all the advantages of static partitioning commonly relied upon in traditional data warehouses without the known limitations, as well as provide additional significant benefits.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Snowflake tracks metadata about all rows stored in a micro-partition, including: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range of values for each of the columns in the micro-partition.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number of distinct values.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Additional properties used for both optimization and efficient query processing.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Essentially a zone map, which maintains the data distribution for each column and sub-column in each partition.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This metadata allows some queries (MIN, MAX, COUNT, etc) to be serviced without requiring a virtual warehouse. The statistics are automatically collected.</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2347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d665accab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d665accab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364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c091b88f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c091b88f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The entire row is in 1 micro partition</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Helpful documentation: </a:t>
            </a:r>
            <a:r>
              <a:rPr lang="en" sz="1200" u="sng">
                <a:solidFill>
                  <a:schemeClr val="hlink"/>
                </a:solidFill>
                <a:hlinkClick r:id="rId3"/>
              </a:rPr>
              <a:t>https://docs.snowflake.net/manuals/user-guide/tables-micro-partitions.html#micro-partitions</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61952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aaba2749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aaba2749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3 levels of caching (for better performance)</a:t>
            </a:r>
            <a:endParaRPr/>
          </a:p>
          <a:p>
            <a:pPr marL="914400" lvl="1" indent="-298450" algn="l" rtl="0">
              <a:spcBef>
                <a:spcPts val="0"/>
              </a:spcBef>
              <a:spcAft>
                <a:spcPts val="0"/>
              </a:spcAft>
              <a:buSzPts val="1100"/>
              <a:buChar char="-"/>
            </a:pPr>
            <a:r>
              <a:rPr lang="en"/>
              <a:t>Virtual Warehouse Cache</a:t>
            </a:r>
            <a:endParaRPr/>
          </a:p>
          <a:p>
            <a:pPr marL="914400" lvl="1" indent="-298450" algn="l" rtl="0">
              <a:spcBef>
                <a:spcPts val="0"/>
              </a:spcBef>
              <a:spcAft>
                <a:spcPts val="0"/>
              </a:spcAft>
              <a:buSzPts val="1100"/>
              <a:buChar char="-"/>
            </a:pPr>
            <a:r>
              <a:rPr lang="en"/>
              <a:t>Query Cache (result set cache)</a:t>
            </a:r>
            <a:endParaRPr/>
          </a:p>
          <a:p>
            <a:pPr marL="914400" lvl="1" indent="-298450" algn="l" rtl="0">
              <a:spcBef>
                <a:spcPts val="0"/>
              </a:spcBef>
              <a:spcAft>
                <a:spcPts val="0"/>
              </a:spcAft>
              <a:buSzPts val="1100"/>
              <a:buChar char="-"/>
            </a:pPr>
            <a:r>
              <a:rPr lang="en"/>
              <a:t>Metadata Cache</a:t>
            </a:r>
            <a:endParaRPr/>
          </a:p>
          <a:p>
            <a:pPr marL="457200" lvl="0" indent="-298450" algn="l" rtl="0">
              <a:spcBef>
                <a:spcPts val="0"/>
              </a:spcBef>
              <a:spcAft>
                <a:spcPts val="0"/>
              </a:spcAft>
              <a:buSzPts val="1100"/>
              <a:buChar char="-"/>
            </a:pPr>
            <a:r>
              <a:rPr lang="en"/>
              <a:t>Immutable data means each operation dynamically stores metadata that creates your end results</a:t>
            </a:r>
            <a:endParaRPr/>
          </a:p>
          <a:p>
            <a:pPr marL="457200" lvl="0" indent="-298450" algn="l" rtl="0">
              <a:spcBef>
                <a:spcPts val="0"/>
              </a:spcBef>
              <a:spcAft>
                <a:spcPts val="0"/>
              </a:spcAft>
              <a:buSzPts val="1100"/>
              <a:buChar char="-"/>
            </a:pPr>
            <a:r>
              <a:rPr lang="en"/>
              <a:t>No longer need to worry about costly delays after making mistakes that previously required database restores - makes development much more iterative and agile in nature</a:t>
            </a:r>
            <a:endParaRPr/>
          </a:p>
        </p:txBody>
      </p:sp>
    </p:spTree>
    <p:extLst>
      <p:ext uri="{BB962C8B-B14F-4D97-AF65-F5344CB8AC3E}">
        <p14:creationId xmlns:p14="http://schemas.microsoft.com/office/powerpoint/2010/main" val="234355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aaba2749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aaba2749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solidFill>
                  <a:srgbClr val="5C5C5C"/>
                </a:solidFill>
              </a:rPr>
              <a:t>Metadata Cache</a:t>
            </a:r>
            <a:endParaRPr sz="1200" b="1">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LRU (Least Recently Used) cache</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Cannot be configured or turned on/off—fully-managed within Global Services layer</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Contains a combination of logical and statistical metadata</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Used primarily for compilation (plan generation)</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Also used for SHOW commands or queries against INFORMATION SCHEMA</a:t>
            </a:r>
            <a:endParaRPr sz="1200">
              <a:solidFill>
                <a:srgbClr val="5C5C5C"/>
              </a:solidFill>
            </a:endParaRPr>
          </a:p>
          <a:p>
            <a:pPr marL="0" lvl="0" indent="0" algn="l" rtl="0">
              <a:spcBef>
                <a:spcPts val="0"/>
              </a:spcBef>
              <a:spcAft>
                <a:spcPts val="0"/>
              </a:spcAft>
              <a:buNone/>
            </a:pPr>
            <a:endParaRPr sz="1200"/>
          </a:p>
        </p:txBody>
      </p:sp>
    </p:spTree>
    <p:extLst>
      <p:ext uri="{BB962C8B-B14F-4D97-AF65-F5344CB8AC3E}">
        <p14:creationId xmlns:p14="http://schemas.microsoft.com/office/powerpoint/2010/main" val="3810207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aaba2749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aaba2749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Helpful documentation: </a:t>
            </a:r>
            <a:r>
              <a:rPr lang="en" sz="1200" u="sng">
                <a:solidFill>
                  <a:schemeClr val="hlink"/>
                </a:solidFill>
                <a:hlinkClick r:id="rId3"/>
              </a:rPr>
              <a:t>https://docs.snowflake.net/manuals/user-guide/data-lifecycle.html</a:t>
            </a:r>
            <a:r>
              <a:rPr lang="en" sz="1200">
                <a:solidFill>
                  <a:schemeClr val="dk1"/>
                </a:solidFill>
              </a:rPr>
              <a:t> , </a:t>
            </a:r>
            <a:r>
              <a:rPr lang="en" sz="1200" u="sng">
                <a:solidFill>
                  <a:schemeClr val="hlink"/>
                </a:solidFill>
                <a:hlinkClick r:id="rId4"/>
              </a:rPr>
              <a:t>https://docs.snowflake.net/manuals/user-guide/data-availability.html</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Enables accessing historical data (i.e. data that has been changed or deleted) at any point within a defined period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Standard is 1 day; Enterprise and above supports up to 90 days</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Facilitates:</a:t>
            </a:r>
            <a:endParaRPr sz="1200">
              <a:solidFill>
                <a:srgbClr val="5C5C5C"/>
              </a:solidFill>
            </a:endParaRPr>
          </a:p>
          <a:p>
            <a:pPr marL="914400" lvl="1" indent="-304800" algn="l" rtl="0">
              <a:lnSpc>
                <a:spcPct val="115000"/>
              </a:lnSpc>
              <a:spcBef>
                <a:spcPts val="0"/>
              </a:spcBef>
              <a:spcAft>
                <a:spcPts val="0"/>
              </a:spcAft>
              <a:buSzPts val="1200"/>
              <a:buChar char="○"/>
            </a:pPr>
            <a:r>
              <a:rPr lang="en" sz="1200">
                <a:solidFill>
                  <a:srgbClr val="5C5C5C"/>
                </a:solidFill>
              </a:rPr>
              <a:t>Restoring deleted data-related objects (tables, schemas, and databases)</a:t>
            </a:r>
            <a:endParaRPr sz="1200">
              <a:solidFill>
                <a:srgbClr val="5C5C5C"/>
              </a:solidFill>
            </a:endParaRPr>
          </a:p>
          <a:p>
            <a:pPr marL="914400" lvl="1" indent="-304800" algn="l" rtl="0">
              <a:lnSpc>
                <a:spcPct val="115000"/>
              </a:lnSpc>
              <a:spcBef>
                <a:spcPts val="0"/>
              </a:spcBef>
              <a:spcAft>
                <a:spcPts val="0"/>
              </a:spcAft>
              <a:buSzPts val="1200"/>
              <a:buChar char="○"/>
            </a:pPr>
            <a:r>
              <a:rPr lang="en" sz="1200">
                <a:solidFill>
                  <a:srgbClr val="5C5C5C"/>
                </a:solidFill>
              </a:rPr>
              <a:t>Duplicating and backing up data from key points in the past</a:t>
            </a:r>
            <a:endParaRPr sz="1200">
              <a:solidFill>
                <a:srgbClr val="5C5C5C"/>
              </a:solidFill>
            </a:endParaRPr>
          </a:p>
          <a:p>
            <a:pPr marL="914400" lvl="1" indent="-304800" algn="l" rtl="0">
              <a:lnSpc>
                <a:spcPct val="115000"/>
              </a:lnSpc>
              <a:spcBef>
                <a:spcPts val="0"/>
              </a:spcBef>
              <a:spcAft>
                <a:spcPts val="0"/>
              </a:spcAft>
              <a:buSzPts val="1200"/>
              <a:buChar char="○"/>
            </a:pPr>
            <a:r>
              <a:rPr lang="en" sz="1200">
                <a:solidFill>
                  <a:srgbClr val="5C5C5C"/>
                </a:solidFill>
              </a:rPr>
              <a:t>Analyzing data usage/manipulation over specified periods of time</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When the retention period ends for an object, the historical data is purged from Snowflake</a:t>
            </a:r>
            <a:endParaRPr sz="1200">
              <a:solidFill>
                <a:srgbClr val="5C5C5C"/>
              </a:solidFill>
            </a:endParaRPr>
          </a:p>
          <a:p>
            <a:pPr marL="914400" lvl="1" indent="-304800" algn="l" rtl="0">
              <a:lnSpc>
                <a:spcPct val="115000"/>
              </a:lnSpc>
              <a:spcBef>
                <a:spcPts val="0"/>
              </a:spcBef>
              <a:spcAft>
                <a:spcPts val="0"/>
              </a:spcAft>
              <a:buSzPts val="1200"/>
              <a:buChar char="○"/>
            </a:pPr>
            <a:r>
              <a:rPr lang="en" sz="1200">
                <a:solidFill>
                  <a:srgbClr val="5C5C5C"/>
                </a:solidFill>
              </a:rPr>
              <a:t>Data is not available for querying</a:t>
            </a:r>
            <a:endParaRPr sz="1200">
              <a:solidFill>
                <a:srgbClr val="5C5C5C"/>
              </a:solidFill>
            </a:endParaRPr>
          </a:p>
          <a:p>
            <a:pPr marL="914400" lvl="1" indent="-304800" algn="l" rtl="0">
              <a:lnSpc>
                <a:spcPct val="115000"/>
              </a:lnSpc>
              <a:spcBef>
                <a:spcPts val="0"/>
              </a:spcBef>
              <a:spcAft>
                <a:spcPts val="0"/>
              </a:spcAft>
              <a:buSzPts val="1200"/>
              <a:buChar char="○"/>
            </a:pPr>
            <a:r>
              <a:rPr lang="en" sz="1200">
                <a:solidFill>
                  <a:srgbClr val="5C5C5C"/>
                </a:solidFill>
              </a:rPr>
              <a:t>Objects can no longer be cloned</a:t>
            </a:r>
            <a:endParaRPr sz="1200">
              <a:solidFill>
                <a:srgbClr val="5C5C5C"/>
              </a:solidFill>
            </a:endParaRPr>
          </a:p>
          <a:p>
            <a:pPr marL="914400" lvl="1" indent="-304800" algn="l" rtl="0">
              <a:lnSpc>
                <a:spcPct val="115000"/>
              </a:lnSpc>
              <a:spcBef>
                <a:spcPts val="0"/>
              </a:spcBef>
              <a:spcAft>
                <a:spcPts val="0"/>
              </a:spcAft>
              <a:buSzPts val="1200"/>
              <a:buChar char="○"/>
            </a:pPr>
            <a:r>
              <a:rPr lang="en" sz="1200">
                <a:solidFill>
                  <a:srgbClr val="5C5C5C"/>
                </a:solidFill>
              </a:rPr>
              <a:t>Objects can no longer be restored</a:t>
            </a:r>
            <a:endParaRPr sz="1200">
              <a:solidFill>
                <a:srgbClr val="5C5C5C"/>
              </a:solidFill>
            </a:endParaRPr>
          </a:p>
          <a:p>
            <a:pPr marL="0" lvl="0" indent="0" algn="l" rtl="0">
              <a:lnSpc>
                <a:spcPct val="115000"/>
              </a:lnSpc>
              <a:spcBef>
                <a:spcPts val="0"/>
              </a:spcBef>
              <a:spcAft>
                <a:spcPts val="0"/>
              </a:spcAft>
              <a:buNone/>
            </a:pP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Automatically enabled with the standard, 1-day retention period; default for Enterprise (and higher) accounts can be set to up to 90-days</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Cannot be disabled for an account; however, it can be disabled for individual databases, schemas, and tables</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Data retention period is set using the DATA_RETENTION_TIME_IN_DAYS parameter at the account of object (database, schema, table) level</a:t>
            </a:r>
            <a:endParaRPr sz="1200">
              <a:solidFill>
                <a:srgbClr val="5C5C5C"/>
              </a:solidFill>
            </a:endParaRPr>
          </a:p>
          <a:p>
            <a:pPr marL="0" lvl="0" indent="0" algn="l" rtl="0">
              <a:lnSpc>
                <a:spcPct val="115000"/>
              </a:lnSpc>
              <a:spcBef>
                <a:spcPts val="0"/>
              </a:spcBef>
              <a:spcAft>
                <a:spcPts val="0"/>
              </a:spcAft>
              <a:buNone/>
            </a:pPr>
            <a:endParaRPr sz="1200">
              <a:solidFill>
                <a:srgbClr val="5C5C5C"/>
              </a:solidFill>
            </a:endParaRPr>
          </a:p>
          <a:p>
            <a:pPr marL="0" lvl="0" indent="0" algn="l" rtl="0">
              <a:lnSpc>
                <a:spcPct val="115000"/>
              </a:lnSpc>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1369517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aaba2749c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aaba2749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Helpful documentation: </a:t>
            </a:r>
            <a:r>
              <a:rPr lang="en" sz="1200" u="sng">
                <a:solidFill>
                  <a:schemeClr val="hlink"/>
                </a:solidFill>
                <a:hlinkClick r:id="rId3"/>
              </a:rPr>
              <a:t>https://docs.snowflake.net/manuals/user-guide/data-failsafe.html</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Storage fees are incurred for maintaining historical data during both the Time Travel and Fail-safe periods</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Calculated for each 24-hour period (i.e. 1 day) from the time the data changed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Snowflake minimizes the amount of storage required for historical data by maintaining only the information required to restore the individual table rows that were updated or deleted—full copies of tables are only maintained when tables are dropped or truncated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Temporary and Transient tables can be used to reduce costs</a:t>
            </a:r>
            <a:endParaRPr sz="1200">
              <a:solidFill>
                <a:srgbClr val="5C5C5C"/>
              </a:solidFill>
            </a:endParaRPr>
          </a:p>
          <a:p>
            <a:pPr marL="0" lvl="0" indent="0" algn="l" rtl="0">
              <a:lnSpc>
                <a:spcPct val="115000"/>
              </a:lnSpc>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72269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aaba2749c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aaba2749c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utilizing this for sandboxing</a:t>
            </a:r>
            <a:endParaRPr/>
          </a:p>
          <a:p>
            <a:pPr marL="0" lvl="0" indent="0" algn="l" rtl="0">
              <a:spcBef>
                <a:spcPts val="0"/>
              </a:spcBef>
              <a:spcAft>
                <a:spcPts val="0"/>
              </a:spcAft>
              <a:buNone/>
            </a:pPr>
            <a:endParaRPr/>
          </a:p>
          <a:p>
            <a:pPr marL="0" lvl="0" indent="0" algn="l" rtl="0">
              <a:spcBef>
                <a:spcPts val="0"/>
              </a:spcBef>
              <a:spcAft>
                <a:spcPts val="0"/>
              </a:spcAft>
              <a:buNone/>
            </a:pPr>
            <a:r>
              <a:rPr lang="en"/>
              <a:t>Helpful Documentation: </a:t>
            </a:r>
            <a:r>
              <a:rPr lang="en" u="sng">
                <a:solidFill>
                  <a:schemeClr val="hlink"/>
                </a:solidFill>
                <a:hlinkClick r:id="rId3"/>
              </a:rPr>
              <a:t>https://docs.snowflake.net/manuals/sql-reference/sql/create-clone.html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5035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aaba2749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aaba2749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solidFill>
                  <a:srgbClr val="5C5C5C"/>
                </a:solidFill>
              </a:rPr>
              <a:t>Result Set Cache</a:t>
            </a:r>
            <a:endParaRPr sz="1200" b="1">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Fastest way to retrieve data from Snowflake service</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Managed entirely within Global Services layer</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Result sets are cached in Cloud Storage layer</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No resources from Virtual Warehouse layer are utilized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Note: compilation is STILL REQUIRED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Eligibility requirements for query to use result set cache…</a:t>
            </a:r>
            <a:endParaRPr sz="1200">
              <a:solidFill>
                <a:srgbClr val="5C5C5C"/>
              </a:solidFill>
            </a:endParaRPr>
          </a:p>
          <a:p>
            <a:pPr marL="914400" lvl="1" indent="-304800" algn="l" rtl="0">
              <a:lnSpc>
                <a:spcPct val="115000"/>
              </a:lnSpc>
              <a:spcBef>
                <a:spcPts val="0"/>
              </a:spcBef>
              <a:spcAft>
                <a:spcPts val="0"/>
              </a:spcAft>
              <a:buClr>
                <a:srgbClr val="5C5C5C"/>
              </a:buClr>
              <a:buSzPts val="1200"/>
              <a:buChar char="○"/>
            </a:pPr>
            <a:r>
              <a:rPr lang="en" sz="1200">
                <a:solidFill>
                  <a:srgbClr val="5C5C5C"/>
                </a:solidFill>
              </a:rPr>
              <a:t>Exact same SQL query (* except maybe whitespace)</a:t>
            </a:r>
            <a:endParaRPr sz="1200">
              <a:solidFill>
                <a:srgbClr val="5C5C5C"/>
              </a:solidFill>
            </a:endParaRPr>
          </a:p>
          <a:p>
            <a:pPr marL="914400" lvl="1" indent="-304800" algn="l" rtl="0">
              <a:lnSpc>
                <a:spcPct val="115000"/>
              </a:lnSpc>
              <a:spcBef>
                <a:spcPts val="0"/>
              </a:spcBef>
              <a:spcAft>
                <a:spcPts val="0"/>
              </a:spcAft>
              <a:buClr>
                <a:srgbClr val="5C5C5C"/>
              </a:buClr>
              <a:buSzPts val="1200"/>
              <a:buChar char="○"/>
            </a:pPr>
            <a:r>
              <a:rPr lang="en" sz="1200">
                <a:solidFill>
                  <a:srgbClr val="5C5C5C"/>
                </a:solidFill>
              </a:rPr>
              <a:t>Result must be deterministic (eg. no random function)</a:t>
            </a:r>
            <a:endParaRPr sz="1200">
              <a:solidFill>
                <a:srgbClr val="5C5C5C"/>
              </a:solidFill>
            </a:endParaRPr>
          </a:p>
          <a:p>
            <a:pPr marL="914400" lvl="1" indent="-304800" algn="l" rtl="0">
              <a:lnSpc>
                <a:spcPct val="115000"/>
              </a:lnSpc>
              <a:spcBef>
                <a:spcPts val="0"/>
              </a:spcBef>
              <a:spcAft>
                <a:spcPts val="0"/>
              </a:spcAft>
              <a:buClr>
                <a:srgbClr val="5C5C5C"/>
              </a:buClr>
              <a:buSzPts val="1200"/>
              <a:buChar char="○"/>
            </a:pPr>
            <a:r>
              <a:rPr lang="en" sz="1200">
                <a:solidFill>
                  <a:srgbClr val="5C5C5C"/>
                </a:solidFill>
              </a:rPr>
              <a:t>Recently extended to allow CURRENT_DATE()</a:t>
            </a:r>
            <a:endParaRPr sz="1200">
              <a:solidFill>
                <a:srgbClr val="5C5C5C"/>
              </a:solidFill>
            </a:endParaRPr>
          </a:p>
          <a:p>
            <a:pPr marL="914400" lvl="1" indent="-304800" algn="l" rtl="0">
              <a:lnSpc>
                <a:spcPct val="115000"/>
              </a:lnSpc>
              <a:spcBef>
                <a:spcPts val="0"/>
              </a:spcBef>
              <a:spcAft>
                <a:spcPts val="0"/>
              </a:spcAft>
              <a:buClr>
                <a:srgbClr val="5C5C5C"/>
              </a:buClr>
              <a:buSzPts val="1200"/>
              <a:buChar char="○"/>
            </a:pPr>
            <a:r>
              <a:rPr lang="en" sz="1200">
                <a:solidFill>
                  <a:srgbClr val="5C5C5C"/>
                </a:solidFill>
              </a:rPr>
              <a:t>Changes CAN be made to source table(s), but only if NONE affect any micro-partitions relevant to query</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Result sets are stored for 24 hours; counter resets each time matching query is re-used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View in History in Web GUI to see the difference in execution plan</a:t>
            </a:r>
            <a:endParaRPr sz="1200">
              <a:solidFill>
                <a:srgbClr val="5C5C5C"/>
              </a:solidFill>
            </a:endParaRPr>
          </a:p>
          <a:p>
            <a:pPr marL="0" lvl="0" indent="0" algn="l" rtl="0">
              <a:lnSpc>
                <a:spcPct val="115000"/>
              </a:lnSpc>
              <a:spcBef>
                <a:spcPts val="0"/>
              </a:spcBef>
              <a:spcAft>
                <a:spcPts val="0"/>
              </a:spcAft>
              <a:buNone/>
            </a:pPr>
            <a:endParaRPr sz="1200">
              <a:solidFill>
                <a:srgbClr val="5C5C5C"/>
              </a:solidFill>
            </a:endParaRPr>
          </a:p>
          <a:p>
            <a:pPr marL="0" lvl="0" indent="0" algn="l" rtl="0">
              <a:lnSpc>
                <a:spcPct val="115000"/>
              </a:lnSpc>
              <a:spcBef>
                <a:spcPts val="0"/>
              </a:spcBef>
              <a:spcAft>
                <a:spcPts val="0"/>
              </a:spcAft>
              <a:buNone/>
            </a:pPr>
            <a:endParaRPr sz="1200">
              <a:solidFill>
                <a:srgbClr val="5C5C5C"/>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1303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aaba2749c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aaba2749c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sz="1200" b="1">
                <a:solidFill>
                  <a:schemeClr val="dk1"/>
                </a:solidFill>
              </a:rPr>
              <a:t>Helpful Documentation: </a:t>
            </a:r>
            <a:r>
              <a:rPr lang="en" sz="1200" u="sng">
                <a:solidFill>
                  <a:schemeClr val="hlink"/>
                </a:solidFill>
                <a:hlinkClick r:id="rId3"/>
              </a:rPr>
              <a:t>https://docs.snowflake.net/manuals/user-guide/intro-key-concepts.html#query-processing</a:t>
            </a:r>
            <a:endParaRPr sz="1200">
              <a:solidFill>
                <a:schemeClr val="dk1"/>
              </a:solidFill>
            </a:endParaRPr>
          </a:p>
          <a:p>
            <a:pPr marL="0" lvl="0" indent="0" algn="l" rtl="0">
              <a:lnSpc>
                <a:spcPct val="115000"/>
              </a:lnSpc>
              <a:spcBef>
                <a:spcPts val="800"/>
              </a:spcBef>
              <a:spcAft>
                <a:spcPts val="0"/>
              </a:spcAft>
              <a:buNone/>
            </a:pPr>
            <a:r>
              <a:rPr lang="en" sz="1200" b="1">
                <a:solidFill>
                  <a:schemeClr val="dk1"/>
                </a:solidFill>
              </a:rPr>
              <a:t>Query Processing</a:t>
            </a:r>
            <a:endParaRPr sz="1200" b="1">
              <a:solidFill>
                <a:schemeClr val="dk1"/>
              </a:solidFill>
            </a:endParaRPr>
          </a:p>
          <a:p>
            <a:pPr marL="457200" lvl="0" indent="-304800" algn="l" rtl="0">
              <a:lnSpc>
                <a:spcPct val="115000"/>
              </a:lnSpc>
              <a:spcBef>
                <a:spcPts val="800"/>
              </a:spcBef>
              <a:spcAft>
                <a:spcPts val="0"/>
              </a:spcAft>
              <a:buClr>
                <a:schemeClr val="dk1"/>
              </a:buClr>
              <a:buSzPts val="1200"/>
              <a:buChar char="●"/>
            </a:pPr>
            <a:r>
              <a:rPr lang="en" sz="1200">
                <a:solidFill>
                  <a:schemeClr val="dk1"/>
                </a:solidFill>
              </a:rPr>
              <a:t>Query execution is performed in the processing layer.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Snowflake processes queries using “virtual warehouses”. Each virtual warehouse is an MPP compute cluster composed of multiple compute nodes allocated by Snowflake from a cloud provider.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Each virtual warehouse is an independent compute cluster that does not share compute resources with other virtual warehouses. As a result, each virtual warehouse has no impact on the performance of other virtual warehouses.</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99545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aaba2749c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aaba2749c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5C5C5C"/>
                </a:solidFill>
              </a:rPr>
              <a:t>Helpful Documentation: </a:t>
            </a:r>
            <a:r>
              <a:rPr lang="en" sz="1200" u="sng">
                <a:solidFill>
                  <a:schemeClr val="hlink"/>
                </a:solidFill>
                <a:hlinkClick r:id="rId3"/>
              </a:rPr>
              <a:t>https://docs.snowflake.net/manuals/user-guide/data-load-overview.html</a:t>
            </a:r>
            <a:endParaRPr sz="1200">
              <a:solidFill>
                <a:schemeClr val="dk1"/>
              </a:solidFill>
            </a:endParaRPr>
          </a:p>
          <a:p>
            <a:pPr marL="0" lvl="0" indent="0" algn="l" rtl="0">
              <a:lnSpc>
                <a:spcPct val="115000"/>
              </a:lnSpc>
              <a:spcBef>
                <a:spcPts val="0"/>
              </a:spcBef>
              <a:spcAft>
                <a:spcPts val="0"/>
              </a:spcAft>
              <a:buNone/>
            </a:pP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Remove contention from ETL/ELT workloads with dedicated separate warehouse(s)</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Snowflake Stage concept—a single place to land and stage your data</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Broad support of file formats and compression schemes</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Support for transformation—inbound and post-load</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Optimization for both structured and semi-structured data</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Built in validations, error management, monitoring</a:t>
            </a:r>
            <a:endParaRPr sz="1200">
              <a:solidFill>
                <a:srgbClr val="5C5C5C"/>
              </a:solidFill>
            </a:endParaRPr>
          </a:p>
          <a:p>
            <a:pPr marL="0" lvl="0" indent="0" algn="l" rtl="0">
              <a:spcBef>
                <a:spcPts val="0"/>
              </a:spcBef>
              <a:spcAft>
                <a:spcPts val="0"/>
              </a:spcAft>
              <a:buNone/>
            </a:pPr>
            <a:endParaRPr sz="1200"/>
          </a:p>
        </p:txBody>
      </p:sp>
    </p:spTree>
    <p:extLst>
      <p:ext uri="{BB962C8B-B14F-4D97-AF65-F5344CB8AC3E}">
        <p14:creationId xmlns:p14="http://schemas.microsoft.com/office/powerpoint/2010/main" val="2985421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aaba2749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aaba2749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Helpful documentation: https://docs.snowflake.net/manuals/sql-reference/sql/create-stage.html</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3117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c169815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c169815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Interactive training - tell us how you perform workloads today and what questions you have about doing them in Snowflake</a:t>
            </a:r>
            <a:endParaRPr/>
          </a:p>
          <a:p>
            <a:pPr marL="457200" lvl="0" indent="-298450" algn="l" rtl="0">
              <a:spcBef>
                <a:spcPts val="0"/>
              </a:spcBef>
              <a:spcAft>
                <a:spcPts val="0"/>
              </a:spcAft>
              <a:buSzPts val="1100"/>
              <a:buChar char="-"/>
            </a:pPr>
            <a:r>
              <a:rPr lang="en"/>
              <a:t>Ask questions - any relevant topics don’t explicitly cover will be put into a parking lot and discussed</a:t>
            </a:r>
            <a:endParaRPr/>
          </a:p>
          <a:p>
            <a:pPr marL="457200" lvl="0" indent="-298450" algn="l" rtl="0">
              <a:spcBef>
                <a:spcPts val="0"/>
              </a:spcBef>
              <a:spcAft>
                <a:spcPts val="0"/>
              </a:spcAft>
              <a:buSzPts val="1100"/>
              <a:buChar char="-"/>
            </a:pPr>
            <a:r>
              <a:rPr lang="en"/>
              <a:t>Discover-specific workloads in the 2nd workshop session are open to discussion</a:t>
            </a:r>
            <a:endParaRPr/>
          </a:p>
        </p:txBody>
      </p:sp>
    </p:spTree>
    <p:extLst>
      <p:ext uri="{BB962C8B-B14F-4D97-AF65-F5344CB8AC3E}">
        <p14:creationId xmlns:p14="http://schemas.microsoft.com/office/powerpoint/2010/main" val="43126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aaba2749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aaba2749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Data will be clustered in the order they are loaded - important for initial/historical loads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This can make a big impact on performance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Helpful documentation: </a:t>
            </a:r>
            <a:r>
              <a:rPr lang="en" sz="1200" u="sng">
                <a:solidFill>
                  <a:schemeClr val="hlink"/>
                </a:solidFill>
                <a:hlinkClick r:id="rId3"/>
              </a:rPr>
              <a:t>https://docs.snowflake.net/manuals/user-guide/data-load-overview.html</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Troubleshooting: </a:t>
            </a:r>
            <a:r>
              <a:rPr lang="en" sz="1200" u="sng">
                <a:solidFill>
                  <a:schemeClr val="hlink"/>
                </a:solidFill>
                <a:hlinkClick r:id="rId4"/>
              </a:rPr>
              <a:t>https://docs.snowflake.net/manuals/user-guide/data-load-considerations-ts.html</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4046863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aaba2749c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aaba2749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Helpful documentation: </a:t>
            </a:r>
            <a:r>
              <a:rPr lang="en" sz="1200" u="sng">
                <a:solidFill>
                  <a:schemeClr val="hlink"/>
                </a:solidFill>
                <a:hlinkClick r:id="rId3"/>
              </a:rPr>
              <a:t>https://docs.snowflake.net/manuals/user-guide/data-load-local-file-system.html</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3712297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aaba2749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aaba2749c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Helpful Documentation: </a:t>
            </a:r>
            <a:r>
              <a:rPr lang="en" u="sng">
                <a:solidFill>
                  <a:schemeClr val="hlink"/>
                </a:solidFill>
                <a:hlinkClick r:id="rId3"/>
              </a:rPr>
              <a:t>https://docs.snowflake.net/manuals/sql-reference/session-variables.html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5967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d665acca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d665acca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Analyzing queries: </a:t>
            </a:r>
            <a:r>
              <a:rPr lang="en" u="sng">
                <a:solidFill>
                  <a:schemeClr val="hlink"/>
                </a:solidFill>
                <a:hlinkClick r:id="rId3"/>
              </a:rPr>
              <a:t>https://docs.snowflake.net/manuals/user-guide/ui-query-profile.html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12294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aaba2749c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aaba2749c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670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aaba2749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aaba2749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Helpful Documentation: </a:t>
            </a:r>
            <a:r>
              <a:rPr lang="en" u="sng">
                <a:solidFill>
                  <a:schemeClr val="hlink"/>
                </a:solidFill>
                <a:hlinkClick r:id="rId3"/>
              </a:rPr>
              <a:t>https://docs.snowflake.net/manuals/user-guide/snowsql-use.html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31901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aaba2749c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aaba2749c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5C5C5C"/>
                </a:solidFill>
              </a:rPr>
              <a:t>Helpful Documentation: 	</a:t>
            </a:r>
            <a:r>
              <a:rPr lang="en" sz="1200" u="sng">
                <a:solidFill>
                  <a:schemeClr val="hlink"/>
                </a:solidFill>
                <a:hlinkClick r:id="rId3"/>
              </a:rPr>
              <a:t>https://docs.snowflake.net/manuals/user-guide/data-load-considerations-stage.html</a:t>
            </a:r>
            <a:endParaRPr sz="1200">
              <a:solidFill>
                <a:srgbClr val="5C5C5C"/>
              </a:solidFill>
            </a:endParaRPr>
          </a:p>
          <a:p>
            <a:pPr marL="0" lvl="0" indent="0" algn="l" rtl="0">
              <a:lnSpc>
                <a:spcPct val="115000"/>
              </a:lnSpc>
              <a:spcBef>
                <a:spcPts val="0"/>
              </a:spcBef>
              <a:spcAft>
                <a:spcPts val="0"/>
              </a:spcAft>
              <a:buNone/>
            </a:pPr>
            <a:endParaRPr sz="1200">
              <a:solidFill>
                <a:srgbClr val="5C5C5C"/>
              </a:solidFill>
            </a:endParaRPr>
          </a:p>
          <a:p>
            <a:pPr marL="0" lvl="0" indent="0" algn="l" rtl="0">
              <a:lnSpc>
                <a:spcPct val="115000"/>
              </a:lnSpc>
              <a:spcBef>
                <a:spcPts val="0"/>
              </a:spcBef>
              <a:spcAft>
                <a:spcPts val="0"/>
              </a:spcAft>
              <a:buClr>
                <a:srgbClr val="000000"/>
              </a:buClr>
              <a:buSzPts val="1100"/>
              <a:buFont typeface="Arial"/>
              <a:buNone/>
            </a:pPr>
            <a:r>
              <a:rPr lang="en" sz="1200" b="1">
                <a:solidFill>
                  <a:srgbClr val="5C5C5C"/>
                </a:solidFill>
              </a:rPr>
              <a:t>Staging and Validation</a:t>
            </a:r>
            <a:endParaRPr sz="1200" b="1">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Use staging tables to manage transformation of imported data, if possible</a:t>
            </a:r>
            <a:endParaRPr sz="1200">
              <a:solidFill>
                <a:srgbClr val="5C5C5C"/>
              </a:solidFill>
            </a:endParaRPr>
          </a:p>
          <a:p>
            <a:pPr marL="457200" lvl="0" indent="-304800" algn="l" rtl="0">
              <a:lnSpc>
                <a:spcPct val="115000"/>
              </a:lnSpc>
              <a:spcBef>
                <a:spcPts val="0"/>
              </a:spcBef>
              <a:spcAft>
                <a:spcPts val="0"/>
              </a:spcAft>
              <a:buClr>
                <a:srgbClr val="5C5C5C"/>
              </a:buClr>
              <a:buSzPts val="1200"/>
              <a:buChar char="●"/>
            </a:pPr>
            <a:r>
              <a:rPr lang="en" sz="1200">
                <a:solidFill>
                  <a:srgbClr val="5C5C5C"/>
                </a:solidFill>
              </a:rPr>
              <a:t>Validate the data before loading into Snowflake target table</a:t>
            </a:r>
            <a:endParaRPr sz="1200">
              <a:solidFill>
                <a:srgbClr val="5C5C5C"/>
              </a:solidFill>
            </a:endParaRPr>
          </a:p>
          <a:p>
            <a:pPr marL="0" lvl="0" indent="0" algn="l" rtl="0">
              <a:spcBef>
                <a:spcPts val="0"/>
              </a:spcBef>
              <a:spcAft>
                <a:spcPts val="0"/>
              </a:spcAft>
              <a:buNone/>
            </a:pPr>
            <a:endParaRPr sz="1200"/>
          </a:p>
        </p:txBody>
      </p:sp>
    </p:spTree>
    <p:extLst>
      <p:ext uri="{BB962C8B-B14F-4D97-AF65-F5344CB8AC3E}">
        <p14:creationId xmlns:p14="http://schemas.microsoft.com/office/powerpoint/2010/main" val="1148405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d665acca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d665acca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Tuning Tips: </a:t>
            </a:r>
            <a:r>
              <a:rPr lang="en" u="sng">
                <a:solidFill>
                  <a:schemeClr val="hlink"/>
                </a:solidFill>
                <a:hlinkClick r:id="rId3"/>
              </a:rPr>
              <a:t>https://docs.google.com/document/d/1xjRNoJSFwurJC_nvYifpJ7ekDUoNVxFJHWYNkOzOUvM/edit?usp=sharing</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16747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c091b88fe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c091b88fe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294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d665accab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d665accab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85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a88d84bd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a88d84bd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Comparisons to other databases </a:t>
            </a:r>
            <a:endParaRPr/>
          </a:p>
          <a:p>
            <a:pPr marL="914400" lvl="1" indent="-298450" algn="l" rtl="0">
              <a:spcBef>
                <a:spcPts val="0"/>
              </a:spcBef>
              <a:spcAft>
                <a:spcPts val="0"/>
              </a:spcAft>
              <a:buSzPts val="1100"/>
              <a:buChar char="-"/>
            </a:pPr>
            <a:r>
              <a:rPr lang="en"/>
              <a:t>on-prem: Oracle, SQL Server, Teradata</a:t>
            </a:r>
            <a:endParaRPr/>
          </a:p>
          <a:p>
            <a:pPr marL="914400" lvl="1" indent="-298450" algn="l" rtl="0">
              <a:spcBef>
                <a:spcPts val="0"/>
              </a:spcBef>
              <a:spcAft>
                <a:spcPts val="0"/>
              </a:spcAft>
              <a:buSzPts val="1100"/>
              <a:buChar char="-"/>
            </a:pPr>
            <a:r>
              <a:rPr lang="en"/>
              <a:t>Cloud: Redshift</a:t>
            </a:r>
            <a:endParaRPr/>
          </a:p>
        </p:txBody>
      </p:sp>
    </p:spTree>
    <p:extLst>
      <p:ext uri="{BB962C8B-B14F-4D97-AF65-F5344CB8AC3E}">
        <p14:creationId xmlns:p14="http://schemas.microsoft.com/office/powerpoint/2010/main" val="2592811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aaba2749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aaba2749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43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aaba2749c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aaba2749c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522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aaba2749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aaba2749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343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aaba2749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aaba2749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84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aaba2749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aaba2749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73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aaba2749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4aaba2749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685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aaba2749c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aaba2749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928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aaba2749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4aaba2749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50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aaba2749c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aaba2749c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309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aaba2749c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4aaba2749c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2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c12d6c3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c12d6c3a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445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aaba2749c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aaba2749c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232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aaba2749c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4aaba2749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155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aaba2749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aaba2749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50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a88d84bd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a88d84bd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Snowflake was built from scratch to optimize the best of what the cloud has to offer—unlimited scalability and concurrency. Snowflake is delivered as a complete data warehouse as a service.</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Don’t need to learn a new language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Your focus is on optimizing SQL and designing tables effectively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Data is stored centrally and immutable</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For example, when a table, schema, or database is dropped, it is not immediately overwritten or removed from the system. Instead, it is retained for the data retention period for the object, during which time the object can be restored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All users can view the same data in different ways based on RBAC and view designs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Data sharing goes beyond this course, but can think of secure views as a similar concept</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 sz="1800">
                <a:solidFill>
                  <a:schemeClr val="dk1"/>
                </a:solidFill>
              </a:rPr>
              <a:t>Supported File Formats</a:t>
            </a:r>
            <a:endParaRPr sz="1800">
              <a:solidFill>
                <a:schemeClr val="dk1"/>
              </a:solidFill>
            </a:endParaRPr>
          </a:p>
          <a:p>
            <a:pPr marL="0" lvl="0" indent="0" algn="l" rtl="0">
              <a:lnSpc>
                <a:spcPct val="153461"/>
              </a:lnSpc>
              <a:spcBef>
                <a:spcPts val="1500"/>
              </a:spcBef>
              <a:spcAft>
                <a:spcPts val="0"/>
              </a:spcAft>
              <a:buClr>
                <a:schemeClr val="dk1"/>
              </a:buClr>
              <a:buSzPts val="1100"/>
              <a:buFont typeface="Arial"/>
              <a:buNone/>
            </a:pPr>
            <a:r>
              <a:rPr lang="en" sz="1300">
                <a:solidFill>
                  <a:schemeClr val="dk1"/>
                </a:solidFill>
              </a:rPr>
              <a:t>The following file format types are supported for COPY transformations:</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CSV</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JSON</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Avro</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ORC</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Parquet</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XML</a:t>
            </a:r>
            <a:endParaRPr sz="1300">
              <a:solidFill>
                <a:schemeClr val="dk1"/>
              </a:solidFill>
            </a:endParaRPr>
          </a:p>
          <a:p>
            <a:pPr marL="0" lvl="0" indent="0" algn="l" rtl="0">
              <a:lnSpc>
                <a:spcPct val="115000"/>
              </a:lnSpc>
              <a:spcBef>
                <a:spcPts val="3600"/>
              </a:spcBef>
              <a:spcAft>
                <a:spcPts val="0"/>
              </a:spcAft>
              <a:buNone/>
            </a:pPr>
            <a:endParaRPr sz="1200">
              <a:solidFill>
                <a:schemeClr val="dk1"/>
              </a:solidFill>
            </a:endParaRPr>
          </a:p>
        </p:txBody>
      </p:sp>
    </p:spTree>
    <p:extLst>
      <p:ext uri="{BB962C8B-B14F-4D97-AF65-F5344CB8AC3E}">
        <p14:creationId xmlns:p14="http://schemas.microsoft.com/office/powerpoint/2010/main" val="2033969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a88d84bd1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Arial"/>
              <a:buNone/>
            </a:pPr>
            <a:r>
              <a:rPr lang="en" sz="1200" b="1">
                <a:solidFill>
                  <a:schemeClr val="dk1"/>
                </a:solidFill>
              </a:rPr>
              <a:t>Cloud services layer:</a:t>
            </a:r>
            <a:r>
              <a:rPr lang="en" sz="1200">
                <a:solidFill>
                  <a:schemeClr val="dk1"/>
                </a:solidFill>
              </a:rPr>
              <a:t> Cloud services layer: Data protection, security, query compilation and metadata management, all built-in</a:t>
            </a:r>
            <a:endParaRPr sz="1200">
              <a:solidFill>
                <a:schemeClr val="dk1"/>
              </a:solidFill>
            </a:endParaRPr>
          </a:p>
          <a:p>
            <a:pPr marL="0" lvl="0" indent="0" algn="l" rtl="0">
              <a:lnSpc>
                <a:spcPct val="153461"/>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53461"/>
              </a:lnSpc>
              <a:spcBef>
                <a:spcPts val="0"/>
              </a:spcBef>
              <a:spcAft>
                <a:spcPts val="0"/>
              </a:spcAft>
              <a:buClr>
                <a:schemeClr val="dk1"/>
              </a:buClr>
              <a:buSzPts val="1100"/>
              <a:buFont typeface="Arial"/>
              <a:buNone/>
            </a:pPr>
            <a:r>
              <a:rPr lang="en" sz="1300">
                <a:solidFill>
                  <a:schemeClr val="dk1"/>
                </a:solidFill>
              </a:rPr>
              <a:t>The cloud services layer is a collection of services that coordinate activities across Snowflake. These services tie together all of the different components of Snowflake in order to process user requests, from login to query dispatch. The cloud services layer also runs on compute instances provisioned by Snowflake from the cloud provider.</a:t>
            </a:r>
            <a:endParaRPr sz="1300">
              <a:solidFill>
                <a:schemeClr val="dk1"/>
              </a:solidFill>
            </a:endParaRPr>
          </a:p>
          <a:p>
            <a:pPr marL="0" lvl="0" indent="0" algn="l" rtl="0">
              <a:lnSpc>
                <a:spcPct val="153461"/>
              </a:lnSpc>
              <a:spcBef>
                <a:spcPts val="0"/>
              </a:spcBef>
              <a:spcAft>
                <a:spcPts val="0"/>
              </a:spcAft>
              <a:buClr>
                <a:schemeClr val="dk1"/>
              </a:buClr>
              <a:buSzPts val="1100"/>
              <a:buFont typeface="Arial"/>
              <a:buNone/>
            </a:pPr>
            <a:r>
              <a:rPr lang="en" sz="1300">
                <a:solidFill>
                  <a:schemeClr val="dk1"/>
                </a:solidFill>
              </a:rPr>
              <a:t/>
            </a:r>
            <a:br>
              <a:rPr lang="en" sz="1300">
                <a:solidFill>
                  <a:schemeClr val="dk1"/>
                </a:solidFill>
              </a:rPr>
            </a:br>
            <a:r>
              <a:rPr lang="en" sz="1300">
                <a:solidFill>
                  <a:schemeClr val="dk1"/>
                </a:solidFill>
              </a:rPr>
              <a:t>Among the services in this layer:</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Authentication</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Infrastructure management</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Metadata management</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Query parsing and optimization</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Access control</a:t>
            </a:r>
            <a:br>
              <a:rPr lang="en" sz="1300">
                <a:solidFill>
                  <a:schemeClr val="dk1"/>
                </a:solidFill>
              </a:rPr>
            </a:b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highlight>
                  <a:srgbClr val="FFFFFF"/>
                </a:highlight>
              </a:rPr>
              <a:t>Query Profile, available through the Snowflake web interface, provides execution details for a query. For the selected query, it provides a graphical representation of the main components of the processing plan for the query, with statistics for each component, along with details and statistics for the overall query.</a:t>
            </a:r>
            <a:endParaRPr sz="1300">
              <a:solidFill>
                <a:schemeClr val="dk1"/>
              </a:solidFill>
              <a:highlight>
                <a:srgbClr val="FFFFFF"/>
              </a:highlight>
            </a:endParaRPr>
          </a:p>
          <a:p>
            <a:pPr marL="0" lvl="0" indent="0" algn="l" rtl="0">
              <a:spcBef>
                <a:spcPts val="3600"/>
              </a:spcBef>
              <a:spcAft>
                <a:spcPts val="0"/>
              </a:spcAft>
              <a:buClr>
                <a:schemeClr val="dk1"/>
              </a:buClr>
              <a:buFont typeface="Arial"/>
              <a:buNone/>
            </a:pPr>
            <a:r>
              <a:rPr lang="en" sz="1200" b="1">
                <a:solidFill>
                  <a:schemeClr val="dk1"/>
                </a:solidFill>
              </a:rPr>
              <a:t>Data processing layer</a:t>
            </a:r>
            <a:r>
              <a:rPr lang="en" sz="1200">
                <a:solidFill>
                  <a:schemeClr val="dk1"/>
                </a:solidFill>
              </a:rPr>
              <a:t>: virtual warehouses</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highlight>
                  <a:srgbClr val="FFFFFF"/>
                </a:highlight>
              </a:rPr>
              <a:t>When a query is executed, the result is persisted (i.e. cached) for a period of time (currently 24 hours). At the end of the time period, the result is purged from the system.</a:t>
            </a:r>
            <a:endParaRPr sz="1300">
              <a:solidFill>
                <a:schemeClr val="dk1"/>
              </a:solidFill>
              <a:highlight>
                <a:srgbClr val="FFFFFF"/>
              </a:highlight>
            </a:endParaRPr>
          </a:p>
          <a:p>
            <a:pPr marL="457200" lvl="0" indent="-311150" algn="l" rtl="0">
              <a:spcBef>
                <a:spcPts val="0"/>
              </a:spcBef>
              <a:spcAft>
                <a:spcPts val="0"/>
              </a:spcAft>
              <a:buClr>
                <a:schemeClr val="dk1"/>
              </a:buClr>
              <a:buSzPts val="1300"/>
              <a:buChar char="-"/>
            </a:pPr>
            <a:r>
              <a:rPr lang="en" sz="1300">
                <a:solidFill>
                  <a:schemeClr val="dk1"/>
                </a:solidFill>
                <a:highlight>
                  <a:srgbClr val="FFFFFF"/>
                </a:highlight>
              </a:rPr>
              <a:t>If a user repeats a query that has already been run, and the data in the table(s) hasn’t changed since the last time that the query was run, then the result of the query is the same. Instead of running the query again, Snowflake can simply return the same result that it returned previously. This substantially reduces query time because Snowflake bypasses query execution and, instead, retrieves the result directly from the cache.</a:t>
            </a:r>
            <a:endParaRPr sz="1300">
              <a:solidFill>
                <a:schemeClr val="dk1"/>
              </a:solidFill>
              <a:highlight>
                <a:srgbClr val="FFFFFF"/>
              </a:highlight>
            </a:endParaRPr>
          </a:p>
          <a:p>
            <a:pPr marL="457200" lvl="0" indent="-311150" algn="l" rtl="0">
              <a:spcBef>
                <a:spcPts val="0"/>
              </a:spcBef>
              <a:spcAft>
                <a:spcPts val="0"/>
              </a:spcAft>
              <a:buClr>
                <a:schemeClr val="dk1"/>
              </a:buClr>
              <a:buSzPts val="1300"/>
              <a:buChar char="-"/>
            </a:pPr>
            <a:r>
              <a:rPr lang="en" sz="1300">
                <a:solidFill>
                  <a:schemeClr val="dk1"/>
                </a:solidFill>
                <a:highlight>
                  <a:srgbClr val="FFFFFF"/>
                </a:highlight>
              </a:rPr>
              <a:t>The number of load operations that run in parallel cannot exceed the number of data files to be loaded. To optimize the number of parallel operations for a load, recommend aiming to produce data files roughly 10MB to 100MB in size </a:t>
            </a:r>
            <a:r>
              <a:rPr lang="en" sz="1300" b="1" i="1">
                <a:solidFill>
                  <a:schemeClr val="dk1"/>
                </a:solidFill>
                <a:highlight>
                  <a:srgbClr val="FFFFFF"/>
                </a:highlight>
              </a:rPr>
              <a:t>compressed</a:t>
            </a:r>
            <a:r>
              <a:rPr lang="en" sz="1300">
                <a:solidFill>
                  <a:schemeClr val="dk1"/>
                </a:solidFill>
                <a:highlight>
                  <a:srgbClr val="FFFFFF"/>
                </a:highlight>
              </a:rPr>
              <a:t>.</a:t>
            </a:r>
            <a:endParaRPr sz="1300">
              <a:solidFill>
                <a:schemeClr val="dk1"/>
              </a:solidFill>
              <a:highlight>
                <a:srgbClr val="FFFFFF"/>
              </a:highlight>
            </a:endParaRPr>
          </a:p>
          <a:p>
            <a:pPr marL="457200" lvl="0" indent="-311150" algn="l" rtl="0">
              <a:spcBef>
                <a:spcPts val="0"/>
              </a:spcBef>
              <a:spcAft>
                <a:spcPts val="0"/>
              </a:spcAft>
              <a:buClr>
                <a:schemeClr val="dk1"/>
              </a:buClr>
              <a:buSzPts val="1300"/>
              <a:buChar char="-"/>
            </a:pPr>
            <a:r>
              <a:rPr lang="en" sz="1300">
                <a:solidFill>
                  <a:schemeClr val="dk1"/>
                </a:solidFill>
                <a:highlight>
                  <a:srgbClr val="FFFFFF"/>
                </a:highlight>
              </a:rPr>
              <a:t>Data is sorted in the order it was loaded unless you specify cluster keys</a:t>
            </a:r>
            <a:endParaRPr sz="1300">
              <a:solidFill>
                <a:schemeClr val="dk1"/>
              </a:solidFill>
              <a:highlight>
                <a:srgbClr val="FFFFFF"/>
              </a:highlight>
            </a:endParaRPr>
          </a:p>
          <a:p>
            <a:pPr marL="457200" lvl="0" indent="-311150" algn="l" rtl="0">
              <a:spcBef>
                <a:spcPts val="0"/>
              </a:spcBef>
              <a:spcAft>
                <a:spcPts val="0"/>
              </a:spcAft>
              <a:buClr>
                <a:schemeClr val="dk1"/>
              </a:buClr>
              <a:buSzPts val="1300"/>
              <a:buChar char="-"/>
            </a:pPr>
            <a:r>
              <a:rPr lang="en" sz="1300">
                <a:solidFill>
                  <a:schemeClr val="dk1"/>
                </a:solidFill>
                <a:highlight>
                  <a:srgbClr val="FFFFFF"/>
                </a:highlight>
              </a:rPr>
              <a:t>Troubleshooting can be performed by querying COPY_HISTORY metadata tables</a:t>
            </a:r>
            <a:endParaRPr sz="1300">
              <a:solidFill>
                <a:schemeClr val="dk1"/>
              </a:solidFill>
              <a:highlight>
                <a:srgbClr val="FFFFFF"/>
              </a:highlight>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b="1">
                <a:solidFill>
                  <a:schemeClr val="dk1"/>
                </a:solidFill>
              </a:rPr>
              <a:t>Storage layer</a:t>
            </a:r>
            <a:r>
              <a:rPr lang="en" sz="1200">
                <a:solidFill>
                  <a:schemeClr val="dk1"/>
                </a:solidFill>
              </a:rPr>
              <a:t>: where the databases reside</a:t>
            </a:r>
            <a:endParaRPr sz="1200">
              <a:solidFill>
                <a:schemeClr val="dk1"/>
              </a:solidFill>
            </a:endParaRPr>
          </a:p>
          <a:p>
            <a:pPr marL="0" lvl="0" indent="0" algn="l" rtl="0">
              <a:lnSpc>
                <a:spcPct val="153461"/>
              </a:lnSpc>
              <a:spcBef>
                <a:spcPts val="0"/>
              </a:spcBef>
              <a:spcAft>
                <a:spcPts val="0"/>
              </a:spcAft>
              <a:buClr>
                <a:schemeClr val="dk1"/>
              </a:buClr>
              <a:buSzPts val="1100"/>
              <a:buFont typeface="Arial"/>
              <a:buNone/>
            </a:pPr>
            <a:r>
              <a:rPr lang="en" sz="1300">
                <a:solidFill>
                  <a:schemeClr val="dk1"/>
                </a:solidFill>
              </a:rPr>
              <a:t/>
            </a:r>
            <a:br>
              <a:rPr lang="en" sz="1300">
                <a:solidFill>
                  <a:schemeClr val="dk1"/>
                </a:solidFill>
              </a:rPr>
            </a:br>
            <a:r>
              <a:rPr lang="en" sz="1300">
                <a:solidFill>
                  <a:schemeClr val="dk1"/>
                </a:solidFill>
              </a:rPr>
              <a:t>Databases and schemas are used to organize data stored in Snowflake:</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 database is a logical grouping of schemas. Each database belongs to a single Snowflake account.</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 schema is a logical grouping of database objects (tables, views, etc.). Each schema belongs to a single database.</a:t>
            </a:r>
            <a:endParaRPr sz="1300">
              <a:solidFill>
                <a:schemeClr val="dk1"/>
              </a:solidFill>
            </a:endParaRPr>
          </a:p>
          <a:p>
            <a:pPr marL="0" lvl="0" indent="0" algn="l" rtl="0">
              <a:lnSpc>
                <a:spcPct val="153461"/>
              </a:lnSpc>
              <a:spcBef>
                <a:spcPts val="3600"/>
              </a:spcBef>
              <a:spcAft>
                <a:spcPts val="0"/>
              </a:spcAft>
              <a:buClr>
                <a:srgbClr val="000000"/>
              </a:buClr>
              <a:buSzPts val="1100"/>
              <a:buFont typeface="Arial"/>
              <a:buNone/>
            </a:pPr>
            <a:r>
              <a:rPr lang="en" sz="1300">
                <a:solidFill>
                  <a:schemeClr val="dk1"/>
                </a:solidFill>
              </a:rPr>
              <a:t>Tables and views are the primary objects created and maintained in database schemas:</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All data in Snowflake is stored in tables.</a:t>
            </a:r>
            <a:endParaRPr sz="1300">
              <a:solidFill>
                <a:schemeClr val="dk1"/>
              </a:solidFill>
            </a:endParaRPr>
          </a:p>
          <a:p>
            <a:pPr marL="876300" lvl="0" indent="-311150" algn="l" rtl="0">
              <a:lnSpc>
                <a:spcPct val="115000"/>
              </a:lnSpc>
              <a:spcBef>
                <a:spcPts val="0"/>
              </a:spcBef>
              <a:spcAft>
                <a:spcPts val="0"/>
              </a:spcAft>
              <a:buClr>
                <a:schemeClr val="dk1"/>
              </a:buClr>
              <a:buSzPts val="1300"/>
              <a:buChar char="●"/>
            </a:pPr>
            <a:r>
              <a:rPr lang="en" sz="1300">
                <a:solidFill>
                  <a:schemeClr val="dk1"/>
                </a:solidFill>
              </a:rPr>
              <a:t>Views can be used to display selected rows and columns in one or more tables.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UDFs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UDFs (user-defined functions) can be used to perform operations that are not available via the system-defined functions provided by Snowflake. Snowflake provides the following DDL commands for creating and managing UDFs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List of system scalar/table functions: </a:t>
            </a:r>
            <a:r>
              <a:rPr lang="en" sz="1300" u="sng">
                <a:solidFill>
                  <a:schemeClr val="hlink"/>
                </a:solidFill>
                <a:hlinkClick r:id="rId3"/>
              </a:rPr>
              <a:t>https://docs.snowflake.net/manuals/sql-reference-functions.html</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Overview of UDFs (javascript &amp; SQL): </a:t>
            </a:r>
            <a:r>
              <a:rPr lang="en" sz="1300" u="sng">
                <a:solidFill>
                  <a:schemeClr val="hlink"/>
                </a:solidFill>
                <a:hlinkClick r:id="rId4"/>
              </a:rPr>
              <a:t>https://docs.snowflake.net/manuals/sql-reference/udf-overview.html</a:t>
            </a:r>
            <a:endParaRPr sz="1300">
              <a:solidFill>
                <a:schemeClr val="dk1"/>
              </a:solidFill>
            </a:endParaRPr>
          </a:p>
          <a:p>
            <a:pPr marL="0" lvl="0" indent="0" algn="l" rtl="0">
              <a:lnSpc>
                <a:spcPct val="115000"/>
              </a:lnSpc>
              <a:spcBef>
                <a:spcPts val="3600"/>
              </a:spcBef>
              <a:spcAft>
                <a:spcPts val="0"/>
              </a:spcAft>
              <a:buNone/>
            </a:pPr>
            <a:endParaRPr sz="1300">
              <a:solidFill>
                <a:schemeClr val="dk1"/>
              </a:solidFill>
            </a:endParaRPr>
          </a:p>
          <a:p>
            <a:pPr marL="0" lvl="0" indent="0" algn="l" rtl="0">
              <a:lnSpc>
                <a:spcPct val="115000"/>
              </a:lnSpc>
              <a:spcBef>
                <a:spcPts val="3600"/>
              </a:spcBef>
              <a:spcAft>
                <a:spcPts val="0"/>
              </a:spcAft>
              <a:buNone/>
            </a:pPr>
            <a:endParaRPr sz="1300">
              <a:solidFill>
                <a:schemeClr val="dk1"/>
              </a:solidFill>
            </a:endParaRPr>
          </a:p>
          <a:p>
            <a:pPr marL="0" lvl="0" indent="0" algn="l" rtl="0">
              <a:lnSpc>
                <a:spcPct val="115000"/>
              </a:lnSpc>
              <a:spcBef>
                <a:spcPts val="3600"/>
              </a:spcBef>
              <a:spcAft>
                <a:spcPts val="0"/>
              </a:spcAft>
              <a:buNone/>
            </a:pPr>
            <a:endParaRPr sz="1300">
              <a:solidFill>
                <a:schemeClr val="dk1"/>
              </a:solidFill>
            </a:endParaRPr>
          </a:p>
          <a:p>
            <a:pPr marL="0" lvl="0" indent="0" algn="l" rtl="0">
              <a:spcBef>
                <a:spcPts val="3600"/>
              </a:spcBef>
              <a:spcAft>
                <a:spcPts val="0"/>
              </a:spcAft>
              <a:buClr>
                <a:schemeClr val="dk1"/>
              </a:buClr>
              <a:buFont typeface="Arial"/>
              <a:buNone/>
            </a:pPr>
            <a:endParaRPr sz="1200">
              <a:solidFill>
                <a:schemeClr val="dk1"/>
              </a:solidFill>
            </a:endParaRPr>
          </a:p>
          <a:p>
            <a:pPr marL="0" lvl="0" indent="0" algn="l" rtl="0">
              <a:spcBef>
                <a:spcPts val="0"/>
              </a:spcBef>
              <a:spcAft>
                <a:spcPts val="0"/>
              </a:spcAft>
              <a:buNone/>
            </a:pPr>
            <a:endParaRPr/>
          </a:p>
        </p:txBody>
      </p:sp>
      <p:sp>
        <p:nvSpPr>
          <p:cNvPr id="119" name="Google Shape;119;g4a88d84bd1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8949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aaba274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aaba274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concept of immutable data (data is not updated, but micropartitions are added, with the old micropartitions kept, and metadata updated.)</a:t>
            </a:r>
            <a:endParaRPr/>
          </a:p>
          <a:p>
            <a:pPr marL="457200" lvl="0" indent="-298450" algn="l" rtl="0">
              <a:spcBef>
                <a:spcPts val="0"/>
              </a:spcBef>
              <a:spcAft>
                <a:spcPts val="0"/>
              </a:spcAft>
              <a:buSzPts val="1100"/>
              <a:buChar char="●"/>
            </a:pPr>
            <a:r>
              <a:rPr lang="en"/>
              <a:t>This enables time travel (and things like UNDROP)</a:t>
            </a:r>
            <a:endParaRPr/>
          </a:p>
          <a:p>
            <a:pPr marL="0" lvl="0" indent="0" algn="l" rtl="0">
              <a:spcBef>
                <a:spcPts val="0"/>
              </a:spcBef>
              <a:spcAft>
                <a:spcPts val="0"/>
              </a:spcAft>
              <a:buNone/>
            </a:pPr>
            <a:r>
              <a:rPr lang="en"/>
              <a:t>Whiteboard data loading: Data is in S3 twice. First as the source format, and then again as Snowflake proprietary micro partitions</a:t>
            </a:r>
            <a:endParaRPr/>
          </a:p>
          <a:p>
            <a:pPr marL="0" lvl="0" indent="0" algn="l" rtl="0">
              <a:spcBef>
                <a:spcPts val="0"/>
              </a:spcBef>
              <a:spcAft>
                <a:spcPts val="0"/>
              </a:spcAft>
              <a:buNone/>
            </a:pPr>
            <a:endParaRPr/>
          </a:p>
          <a:p>
            <a:pPr marL="0" lvl="0" indent="0" algn="l" rtl="0">
              <a:spcBef>
                <a:spcPts val="0"/>
              </a:spcBef>
              <a:spcAft>
                <a:spcPts val="0"/>
              </a:spcAft>
              <a:buNone/>
            </a:pPr>
            <a:r>
              <a:rPr lang="en"/>
              <a:t>Whiteboard an example of columnar storage - 123;456 - John;Sally - Chicago;Chicago - 100;500</a:t>
            </a:r>
            <a:endParaRPr/>
          </a:p>
          <a:p>
            <a:pPr marL="0" lvl="0" indent="0" algn="l" rtl="0">
              <a:spcBef>
                <a:spcPts val="0"/>
              </a:spcBef>
              <a:spcAft>
                <a:spcPts val="0"/>
              </a:spcAft>
              <a:buNone/>
            </a:pPr>
            <a:endParaRPr/>
          </a:p>
          <a:p>
            <a:pPr marL="0" lvl="0" indent="0" algn="l" rtl="0">
              <a:spcBef>
                <a:spcPts val="0"/>
              </a:spcBef>
              <a:spcAft>
                <a:spcPts val="0"/>
              </a:spcAft>
              <a:buNone/>
            </a:pPr>
            <a:r>
              <a:rPr lang="en"/>
              <a:t>Updates are expensive</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Stored in micro-partitions - will discuss in more detail in second section, but high level:</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All data in Snowflake tables is automatically divided into micro-partitions, which are contiguous units of storage. Each micro-partition contains between 50 MB and 500 MB of uncompressed data (note that the actual size in Snowflake is smaller because data is always stored compressed). Groups of rows in tables are mapped into individual micro-partitions, organized in a columnar fashion. This size and structure allows for extremely granular pruning of very large tables, which can be comprised of millions, or even hundreds of millions, of micro-partitions.</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Snowflake tracks metadata about all rows stored in a micro-partition, including:</a:t>
            </a:r>
            <a:endParaRPr>
              <a:solidFill>
                <a:schemeClr val="dk1"/>
              </a:solidFill>
              <a:latin typeface="Roboto Mono"/>
              <a:ea typeface="Roboto Mono"/>
              <a:cs typeface="Roboto Mono"/>
              <a:sym typeface="Roboto Mono"/>
            </a:endParaRPr>
          </a:p>
          <a:p>
            <a:pPr marL="1371600" lvl="2"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The range of values for each of the columns in the micro-partition.</a:t>
            </a:r>
            <a:endParaRPr>
              <a:solidFill>
                <a:schemeClr val="dk1"/>
              </a:solidFill>
              <a:latin typeface="Roboto Mono"/>
              <a:ea typeface="Roboto Mono"/>
              <a:cs typeface="Roboto Mono"/>
              <a:sym typeface="Roboto Mono"/>
            </a:endParaRPr>
          </a:p>
          <a:p>
            <a:pPr marL="1371600" lvl="2"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The number of distinct values.</a:t>
            </a:r>
            <a:endParaRPr>
              <a:solidFill>
                <a:schemeClr val="dk1"/>
              </a:solidFill>
              <a:latin typeface="Roboto Mono"/>
              <a:ea typeface="Roboto Mono"/>
              <a:cs typeface="Roboto Mono"/>
              <a:sym typeface="Roboto Mono"/>
            </a:endParaRPr>
          </a:p>
          <a:p>
            <a:pPr marL="1371600" lvl="2"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Additional properties used for both optimization and efficient query processing.</a:t>
            </a:r>
            <a:endParaRPr>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Recommend bulk copy over insert</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Overhead on every insert (about 2 seconds), doesn't matter so much between writing 1 row versus 20000 rows</a:t>
            </a:r>
            <a:endParaRPr>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Bulk insert can load up to a terabyte a minute</a:t>
            </a:r>
            <a:endParaRPr/>
          </a:p>
        </p:txBody>
      </p:sp>
    </p:spTree>
    <p:extLst>
      <p:ext uri="{BB962C8B-B14F-4D97-AF65-F5344CB8AC3E}">
        <p14:creationId xmlns:p14="http://schemas.microsoft.com/office/powerpoint/2010/main" val="13575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a88d84bd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a88d84bd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 Draw on whiteboard how this would work with data, views, secure views - single data storage, multiple ways to view it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-Column store database purpose built for analytics not OLTP workloads, and  at the core use a storage format called “block columnar”, and store these blocks on Amazon S3</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-Eleven 9’s of reliability and durability with automatic replication of data across availability zones as well as replication of data when it is heavily accessed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-As data is loaded into Snowflake tables, it is columnarized, compressed, and broken into millions of blocks on S3--each containing subset of rows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-Stored in Metadata repository that is utilized by the query planner</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second layer— compute later –is implemented using what call “Elastic Virtual Warehouses” which are clusters of EC2 instances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-Essentially the MPP cluster for processing</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-Each instance contain local disks, but since do not store any data locally, this space can be used for caching and temp space while queries are being executed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-One huge advantage of not using local storage is that Virtual Warehouses can be spun up and down without needing to load and unload data</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-They can be resized on demand and additional virtual warehouses can be in order to provide more compute as required all sharing the same exact underlying data in S3</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that’s one copy of the database with multiple compute warehouses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-And conceptually this is really key - In order to run queries on snowflake you have to utilize a virtual warehouse, which is the compute</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Use Cases: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-Long term scaling for the future without needing to know exactly what hardware requirements will be required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-ETL Warehouse loads and data availability after the commits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-Zero copy clones for Finance / departments who wishes to have a consistent view</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-Zero Copy Clones for test/dev</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-Secure views - hide sensitive data via RBAC</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00984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facebook.com/aptitive" TargetMode="External"/><Relationship Id="rId2" Type="http://schemas.openxmlformats.org/officeDocument/2006/relationships/hyperlink" Target="mailto:info@aptitive.com" TargetMode="External"/><Relationship Id="rId1" Type="http://schemas.openxmlformats.org/officeDocument/2006/relationships/slideMaster" Target="../slideMasters/slideMaster1.xml"/><Relationship Id="rId6" Type="http://schemas.openxmlformats.org/officeDocument/2006/relationships/image" Target="../media/image4.gif"/><Relationship Id="rId5" Type="http://schemas.openxmlformats.org/officeDocument/2006/relationships/hyperlink" Target="http://www.linkedin.com/company/aptitive" TargetMode="External"/><Relationship Id="rId4" Type="http://schemas.openxmlformats.org/officeDocument/2006/relationships/hyperlink" Target="http://www.twitter.com/aptitive"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2"/>
          <p:cNvSpPr txBox="1">
            <a:spLocks noGrp="1"/>
          </p:cNvSpPr>
          <p:nvPr>
            <p:ph type="subTitle" idx="1"/>
          </p:nvPr>
        </p:nvSpPr>
        <p:spPr>
          <a:xfrm>
            <a:off x="614363" y="1618655"/>
            <a:ext cx="5353800" cy="534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9pPr>
          </a:lstStyle>
          <a:p>
            <a:endParaRPr/>
          </a:p>
        </p:txBody>
      </p:sp>
      <p:pic>
        <p:nvPicPr>
          <p:cNvPr id="13" name="Google Shape;13;p2"/>
          <p:cNvPicPr preferRelativeResize="0"/>
          <p:nvPr/>
        </p:nvPicPr>
        <p:blipFill rotWithShape="1">
          <a:blip r:embed="rId2">
            <a:alphaModFix/>
          </a:blip>
          <a:srcRect r="1563"/>
          <a:stretch/>
        </p:blipFill>
        <p:spPr>
          <a:xfrm>
            <a:off x="2264215" y="1885950"/>
            <a:ext cx="6879786" cy="3257549"/>
          </a:xfrm>
          <a:prstGeom prst="rect">
            <a:avLst/>
          </a:prstGeom>
          <a:noFill/>
          <a:ln>
            <a:noFill/>
          </a:ln>
        </p:spPr>
      </p:pic>
      <p:pic>
        <p:nvPicPr>
          <p:cNvPr id="14" name="Google Shape;14;p2"/>
          <p:cNvPicPr preferRelativeResize="0"/>
          <p:nvPr/>
        </p:nvPicPr>
        <p:blipFill rotWithShape="1">
          <a:blip r:embed="rId3">
            <a:alphaModFix/>
          </a:blip>
          <a:srcRect b="21100"/>
          <a:stretch/>
        </p:blipFill>
        <p:spPr>
          <a:xfrm>
            <a:off x="614363" y="629891"/>
            <a:ext cx="3428999" cy="901576"/>
          </a:xfrm>
          <a:prstGeom prst="rect">
            <a:avLst/>
          </a:prstGeom>
          <a:noFill/>
          <a:ln>
            <a:noFill/>
          </a:ln>
        </p:spPr>
      </p:pic>
      <p:sp>
        <p:nvSpPr>
          <p:cNvPr id="15" name="Google Shape;15;p2"/>
          <p:cNvSpPr txBox="1">
            <a:spLocks noGrp="1"/>
          </p:cNvSpPr>
          <p:nvPr>
            <p:ph type="title"/>
          </p:nvPr>
        </p:nvSpPr>
        <p:spPr>
          <a:xfrm>
            <a:off x="614363" y="2263055"/>
            <a:ext cx="36291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1800"/>
              <a:buFont typeface="Century Gothic"/>
              <a:buNone/>
              <a:defRPr sz="18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28650" y="273844"/>
            <a:ext cx="7886700" cy="5487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rot="5400000">
            <a:off x="2703000" y="-1179544"/>
            <a:ext cx="3738000" cy="7886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3" name="Google Shape;63;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4" name="Google Shape;64;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7" name="Google Shape;67;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28650" y="273844"/>
            <a:ext cx="7886700" cy="5487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8" name="Google Shape;18;p3"/>
          <p:cNvSpPr txBox="1">
            <a:spLocks noGrp="1"/>
          </p:cNvSpPr>
          <p:nvPr>
            <p:ph type="body" idx="1"/>
          </p:nvPr>
        </p:nvSpPr>
        <p:spPr>
          <a:xfrm>
            <a:off x="628650" y="894806"/>
            <a:ext cx="7886700" cy="3738000"/>
          </a:xfrm>
          <a:prstGeom prst="rect">
            <a:avLst/>
          </a:prstGeom>
          <a:noFill/>
          <a:ln>
            <a:noFill/>
          </a:ln>
        </p:spPr>
        <p:txBody>
          <a:bodyPr spcFirstLastPara="1" wrap="square" lIns="68575" tIns="34275" rIns="68575" bIns="34275" anchor="t" anchorCtr="0"/>
          <a:lstStyle>
            <a:lvl1pPr marL="457200" marR="0" lvl="0" indent="-323850" algn="l" rtl="0">
              <a:lnSpc>
                <a:spcPct val="90000"/>
              </a:lnSpc>
              <a:spcBef>
                <a:spcPts val="800"/>
              </a:spcBef>
              <a:spcAft>
                <a:spcPts val="0"/>
              </a:spcAft>
              <a:buClr>
                <a:schemeClr val="accent2"/>
              </a:buClr>
              <a:buSzPts val="1500"/>
              <a:buFont typeface="Arial"/>
              <a:buChar char="•"/>
              <a:defRPr sz="1500" b="0" i="0" u="none" strike="noStrike" cap="none">
                <a:solidFill>
                  <a:schemeClr val="dk1"/>
                </a:solidFill>
                <a:latin typeface="Century Gothic"/>
                <a:ea typeface="Century Gothic"/>
                <a:cs typeface="Century Gothic"/>
                <a:sym typeface="Century Gothic"/>
              </a:defRPr>
            </a:lvl1pPr>
            <a:lvl2pPr marL="914400" marR="0" lvl="1" indent="-317500" algn="l" rtl="0">
              <a:lnSpc>
                <a:spcPct val="90000"/>
              </a:lnSpc>
              <a:spcBef>
                <a:spcPts val="400"/>
              </a:spcBef>
              <a:spcAft>
                <a:spcPts val="0"/>
              </a:spcAft>
              <a:buClr>
                <a:schemeClr val="accent2"/>
              </a:buClr>
              <a:buSzPts val="1400"/>
              <a:buFont typeface="Century Gothic"/>
              <a:buChar char="–"/>
              <a:defRPr sz="1400" b="0" i="0" u="none" strike="noStrike" cap="none">
                <a:solidFill>
                  <a:schemeClr val="dk1"/>
                </a:solidFill>
                <a:latin typeface="Century Gothic"/>
                <a:ea typeface="Century Gothic"/>
                <a:cs typeface="Century Gothic"/>
                <a:sym typeface="Century Gothic"/>
              </a:defRPr>
            </a:lvl2pPr>
            <a:lvl3pPr marL="1371600" marR="0" lvl="2" indent="-304800" algn="l" rtl="0">
              <a:lnSpc>
                <a:spcPct val="90000"/>
              </a:lnSpc>
              <a:spcBef>
                <a:spcPts val="400"/>
              </a:spcBef>
              <a:spcAft>
                <a:spcPts val="0"/>
              </a:spcAft>
              <a:buClr>
                <a:schemeClr val="accent2"/>
              </a:buClr>
              <a:buSzPts val="1200"/>
              <a:buFont typeface="Noto Sans Symbols"/>
              <a:buChar char="▪"/>
              <a:defRPr sz="1200" b="0" i="0" u="none" strike="noStrike" cap="none">
                <a:solidFill>
                  <a:schemeClr val="dk1"/>
                </a:solidFill>
                <a:latin typeface="Century Gothic"/>
                <a:ea typeface="Century Gothic"/>
                <a:cs typeface="Century Gothic"/>
                <a:sym typeface="Century Gothic"/>
              </a:defRPr>
            </a:lvl3pPr>
            <a:lvl4pPr marL="1828800" marR="0" lvl="3" indent="-298450" algn="l" rtl="0">
              <a:lnSpc>
                <a:spcPct val="90000"/>
              </a:lnSpc>
              <a:spcBef>
                <a:spcPts val="400"/>
              </a:spcBef>
              <a:spcAft>
                <a:spcPts val="0"/>
              </a:spcAft>
              <a:buClr>
                <a:schemeClr val="accent2"/>
              </a:buClr>
              <a:buSzPts val="1100"/>
              <a:buFont typeface="Courier New"/>
              <a:buChar char="o"/>
              <a:defRPr sz="1100" b="0" i="0" u="none" strike="noStrike" cap="none">
                <a:solidFill>
                  <a:schemeClr val="dk1"/>
                </a:solidFill>
                <a:latin typeface="Century Gothic"/>
                <a:ea typeface="Century Gothic"/>
                <a:cs typeface="Century Gothic"/>
                <a:sym typeface="Century Gothic"/>
              </a:defRPr>
            </a:lvl4pPr>
            <a:lvl5pPr marL="2286000" marR="0" lvl="4" indent="-298450" algn="l" rtl="0">
              <a:lnSpc>
                <a:spcPct val="90000"/>
              </a:lnSpc>
              <a:spcBef>
                <a:spcPts val="400"/>
              </a:spcBef>
              <a:spcAft>
                <a:spcPts val="0"/>
              </a:spcAft>
              <a:buClr>
                <a:schemeClr val="accent2"/>
              </a:buClr>
              <a:buSzPts val="1100"/>
              <a:buFont typeface="Arial"/>
              <a:buChar char="•"/>
              <a:defRPr sz="11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9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9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9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9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9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9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9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9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cxnSp>
        <p:nvCxnSpPr>
          <p:cNvPr id="21" name="Google Shape;21;p3"/>
          <p:cNvCxnSpPr/>
          <p:nvPr/>
        </p:nvCxnSpPr>
        <p:spPr>
          <a:xfrm>
            <a:off x="0" y="822957"/>
            <a:ext cx="8515500"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4500"/>
              <a:buFont typeface="Century Gothic"/>
              <a:buNone/>
              <a:defRPr sz="45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4" name="Google Shape;24;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 name="Google Shape;26;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628650" y="273844"/>
            <a:ext cx="7886700" cy="5487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9" name="Google Shape;29;p5"/>
          <p:cNvSpPr txBox="1"/>
          <p:nvPr/>
        </p:nvSpPr>
        <p:spPr>
          <a:xfrm>
            <a:off x="628650" y="2276058"/>
            <a:ext cx="3378900" cy="2193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2"/>
                </a:solidFill>
                <a:latin typeface="Century Gothic"/>
                <a:ea typeface="Century Gothic"/>
                <a:cs typeface="Century Gothic"/>
                <a:sym typeface="Century Gothic"/>
              </a:rPr>
              <a:t>Aptitive Corporation</a:t>
            </a:r>
            <a:endParaRPr sz="1100"/>
          </a:p>
          <a:p>
            <a:pPr marL="0" marR="0" lvl="0" indent="0" algn="l" rtl="0">
              <a:spcBef>
                <a:spcPts val="0"/>
              </a:spcBef>
              <a:spcAft>
                <a:spcPts val="0"/>
              </a:spcAft>
              <a:buNone/>
            </a:pPr>
            <a:r>
              <a:rPr lang="en" sz="1500" b="0">
                <a:solidFill>
                  <a:schemeClr val="dk2"/>
                </a:solidFill>
                <a:latin typeface="Century Gothic"/>
                <a:ea typeface="Century Gothic"/>
                <a:cs typeface="Century Gothic"/>
                <a:sym typeface="Century Gothic"/>
              </a:rPr>
              <a:t>www.aptitive.com</a:t>
            </a:r>
            <a:endParaRPr sz="1100"/>
          </a:p>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 sz="1400" b="1">
                <a:solidFill>
                  <a:schemeClr val="lt2"/>
                </a:solidFill>
                <a:latin typeface="Century Gothic"/>
                <a:ea typeface="Century Gothic"/>
                <a:cs typeface="Century Gothic"/>
                <a:sym typeface="Century Gothic"/>
              </a:rPr>
              <a:t>Email:</a:t>
            </a:r>
            <a:r>
              <a:rPr lang="en" sz="1400">
                <a:solidFill>
                  <a:schemeClr val="dk1"/>
                </a:solidFill>
                <a:latin typeface="Century Gothic"/>
                <a:ea typeface="Century Gothic"/>
                <a:cs typeface="Century Gothic"/>
                <a:sym typeface="Century Gothic"/>
              </a:rPr>
              <a:t> </a:t>
            </a:r>
            <a:r>
              <a:rPr lang="en" sz="1400" u="sng">
                <a:solidFill>
                  <a:schemeClr val="hlink"/>
                </a:solidFill>
                <a:latin typeface="Century Gothic"/>
                <a:ea typeface="Century Gothic"/>
                <a:cs typeface="Century Gothic"/>
                <a:sym typeface="Century Gothic"/>
                <a:hlinkClick r:id="rId2"/>
              </a:rPr>
              <a:t>info@aptitive.com</a:t>
            </a:r>
            <a:endParaRPr sz="14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 sz="1400" b="1">
                <a:solidFill>
                  <a:schemeClr val="lt2"/>
                </a:solidFill>
                <a:latin typeface="Century Gothic"/>
                <a:ea typeface="Century Gothic"/>
                <a:cs typeface="Century Gothic"/>
                <a:sym typeface="Century Gothic"/>
              </a:rPr>
              <a:t>Phone:</a:t>
            </a:r>
            <a:r>
              <a:rPr lang="en" sz="1400">
                <a:solidFill>
                  <a:schemeClr val="dk1"/>
                </a:solidFill>
                <a:latin typeface="Century Gothic"/>
                <a:ea typeface="Century Gothic"/>
                <a:cs typeface="Century Gothic"/>
                <a:sym typeface="Century Gothic"/>
              </a:rPr>
              <a:t> (312) 725-8553</a:t>
            </a:r>
            <a:endParaRPr sz="1100"/>
          </a:p>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 sz="1400" b="1">
                <a:solidFill>
                  <a:schemeClr val="lt2"/>
                </a:solidFill>
                <a:latin typeface="Century Gothic"/>
                <a:ea typeface="Century Gothic"/>
                <a:cs typeface="Century Gothic"/>
                <a:sym typeface="Century Gothic"/>
              </a:rPr>
              <a:t>Social Media</a:t>
            </a:r>
            <a:endParaRPr sz="1100"/>
          </a:p>
          <a:p>
            <a:pPr marL="0" marR="0" lvl="0" indent="0" algn="l" rtl="0">
              <a:spcBef>
                <a:spcPts val="0"/>
              </a:spcBef>
              <a:spcAft>
                <a:spcPts val="0"/>
              </a:spcAft>
              <a:buClr>
                <a:schemeClr val="dk1"/>
              </a:buClr>
              <a:buSzPts val="1400"/>
              <a:buFont typeface="Arial"/>
              <a:buNone/>
            </a:pPr>
            <a:r>
              <a:rPr lang="en" sz="1400" u="sng">
                <a:solidFill>
                  <a:schemeClr val="hlink"/>
                </a:solidFill>
                <a:latin typeface="Century Gothic"/>
                <a:ea typeface="Century Gothic"/>
                <a:cs typeface="Century Gothic"/>
                <a:sym typeface="Century Gothic"/>
                <a:hlinkClick r:id="rId3"/>
              </a:rPr>
              <a:t>www.facebook.com/aptitive</a:t>
            </a:r>
            <a:endParaRPr sz="1400">
              <a:solidFill>
                <a:schemeClr val="dk1"/>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1400"/>
              <a:buFont typeface="Arial"/>
              <a:buNone/>
            </a:pPr>
            <a:r>
              <a:rPr lang="en" sz="1400" u="sng">
                <a:solidFill>
                  <a:schemeClr val="hlink"/>
                </a:solidFill>
                <a:latin typeface="Century Gothic"/>
                <a:ea typeface="Century Gothic"/>
                <a:cs typeface="Century Gothic"/>
                <a:sym typeface="Century Gothic"/>
                <a:hlinkClick r:id="rId4"/>
              </a:rPr>
              <a:t>www.twitter.com/aptitive</a:t>
            </a:r>
            <a:endParaRPr sz="1400">
              <a:solidFill>
                <a:schemeClr val="dk1"/>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1400"/>
              <a:buFont typeface="Arial"/>
              <a:buNone/>
            </a:pPr>
            <a:r>
              <a:rPr lang="en" sz="1400" u="sng">
                <a:solidFill>
                  <a:schemeClr val="hlink"/>
                </a:solidFill>
                <a:latin typeface="Century Gothic"/>
                <a:ea typeface="Century Gothic"/>
                <a:cs typeface="Century Gothic"/>
                <a:sym typeface="Century Gothic"/>
                <a:hlinkClick r:id="rId5"/>
              </a:rPr>
              <a:t>www.linkedin.com/company/aptitive</a:t>
            </a:r>
            <a:endParaRPr sz="1400">
              <a:solidFill>
                <a:schemeClr val="dk1"/>
              </a:solidFill>
              <a:latin typeface="Century Gothic"/>
              <a:ea typeface="Century Gothic"/>
              <a:cs typeface="Century Gothic"/>
              <a:sym typeface="Century Gothic"/>
            </a:endParaRPr>
          </a:p>
        </p:txBody>
      </p:sp>
      <p:pic>
        <p:nvPicPr>
          <p:cNvPr id="30" name="Google Shape;30;p5"/>
          <p:cNvPicPr preferRelativeResize="0"/>
          <p:nvPr/>
        </p:nvPicPr>
        <p:blipFill rotWithShape="1">
          <a:blip r:embed="rId6">
            <a:alphaModFix/>
          </a:blip>
          <a:srcRect l="16517" t="12627" r="21723" b="16636"/>
          <a:stretch/>
        </p:blipFill>
        <p:spPr>
          <a:xfrm>
            <a:off x="5772151" y="1327045"/>
            <a:ext cx="2743200" cy="31419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628650" y="273844"/>
            <a:ext cx="7886700" cy="5487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33" name="Google Shape;33;p6"/>
          <p:cNvSpPr txBox="1">
            <a:spLocks noGrp="1"/>
          </p:cNvSpPr>
          <p:nvPr>
            <p:ph type="body" idx="1"/>
          </p:nvPr>
        </p:nvSpPr>
        <p:spPr>
          <a:xfrm>
            <a:off x="628650" y="901337"/>
            <a:ext cx="3886200" cy="3731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 name="Google Shape;34;p6"/>
          <p:cNvSpPr txBox="1">
            <a:spLocks noGrp="1"/>
          </p:cNvSpPr>
          <p:nvPr>
            <p:ph type="body" idx="2"/>
          </p:nvPr>
        </p:nvSpPr>
        <p:spPr>
          <a:xfrm>
            <a:off x="4629150" y="901337"/>
            <a:ext cx="3886200" cy="3731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629841" y="273844"/>
            <a:ext cx="7886700" cy="5487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39" name="Google Shape;39;p7"/>
          <p:cNvSpPr txBox="1">
            <a:spLocks noGrp="1"/>
          </p:cNvSpPr>
          <p:nvPr>
            <p:ph type="body" idx="1"/>
          </p:nvPr>
        </p:nvSpPr>
        <p:spPr>
          <a:xfrm>
            <a:off x="629841" y="822484"/>
            <a:ext cx="3868200" cy="6180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7"/>
          <p:cNvSpPr txBox="1">
            <a:spLocks noGrp="1"/>
          </p:cNvSpPr>
          <p:nvPr>
            <p:ph type="body" idx="2"/>
          </p:nvPr>
        </p:nvSpPr>
        <p:spPr>
          <a:xfrm>
            <a:off x="629841" y="1440418"/>
            <a:ext cx="3868200" cy="32019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7"/>
          <p:cNvSpPr txBox="1">
            <a:spLocks noGrp="1"/>
          </p:cNvSpPr>
          <p:nvPr>
            <p:ph type="body" idx="3"/>
          </p:nvPr>
        </p:nvSpPr>
        <p:spPr>
          <a:xfrm>
            <a:off x="4629150" y="822484"/>
            <a:ext cx="3887400" cy="6180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entury Gothic"/>
                <a:ea typeface="Century Gothic"/>
                <a:cs typeface="Century Gothic"/>
                <a:sym typeface="Century Gothic"/>
              </a:defRPr>
            </a:lvl9pPr>
          </a:lstStyle>
          <a:p>
            <a:endParaRPr/>
          </a:p>
        </p:txBody>
      </p:sp>
      <p:sp>
        <p:nvSpPr>
          <p:cNvPr id="42" name="Google Shape;42;p7"/>
          <p:cNvSpPr txBox="1">
            <a:spLocks noGrp="1"/>
          </p:cNvSpPr>
          <p:nvPr>
            <p:ph type="body" idx="4"/>
          </p:nvPr>
        </p:nvSpPr>
        <p:spPr>
          <a:xfrm>
            <a:off x="4629150" y="1440418"/>
            <a:ext cx="3887400" cy="32019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 name="Google Shape;43;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4" name="Google Shape;44;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7" name="Google Shape;47;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Century Gothic"/>
              <a:buNone/>
              <a:defRPr sz="2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0" name="Google Shape;50;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51" name="Google Shape;51;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9pPr>
          </a:lstStyle>
          <a:p>
            <a:endParaRPr/>
          </a:p>
        </p:txBody>
      </p:sp>
      <p:sp>
        <p:nvSpPr>
          <p:cNvPr id="52" name="Google Shape;52;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3" name="Google Shape;53;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Century Gothic"/>
              <a:buNone/>
              <a:defRPr sz="2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0"/>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57" name="Google Shape;57;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entury Gothic"/>
                <a:ea typeface="Century Gothic"/>
                <a:cs typeface="Century Gothic"/>
                <a:sym typeface="Century Gothic"/>
              </a:defRPr>
            </a:lvl9pPr>
          </a:lstStyle>
          <a:p>
            <a:endParaRPr/>
          </a:p>
        </p:txBody>
      </p:sp>
      <p:sp>
        <p:nvSpPr>
          <p:cNvPr id="58" name="Google Shape;58;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entury Gothic"/>
                <a:ea typeface="Century Gothic"/>
                <a:cs typeface="Century Gothic"/>
                <a:sym typeface="Century Gothic"/>
              </a:defRPr>
            </a:lvl1pPr>
            <a:lvl2pPr marL="0" marR="0" lvl="1" indent="0" algn="r" rtl="0">
              <a:spcBef>
                <a:spcPts val="0"/>
              </a:spcBef>
              <a:buNone/>
              <a:defRPr sz="900">
                <a:solidFill>
                  <a:srgbClr val="888888"/>
                </a:solidFill>
                <a:latin typeface="Century Gothic"/>
                <a:ea typeface="Century Gothic"/>
                <a:cs typeface="Century Gothic"/>
                <a:sym typeface="Century Gothic"/>
              </a:defRPr>
            </a:lvl2pPr>
            <a:lvl3pPr marL="0" marR="0" lvl="2" indent="0" algn="r" rtl="0">
              <a:spcBef>
                <a:spcPts val="0"/>
              </a:spcBef>
              <a:buNone/>
              <a:defRPr sz="900">
                <a:solidFill>
                  <a:srgbClr val="888888"/>
                </a:solidFill>
                <a:latin typeface="Century Gothic"/>
                <a:ea typeface="Century Gothic"/>
                <a:cs typeface="Century Gothic"/>
                <a:sym typeface="Century Gothic"/>
              </a:defRPr>
            </a:lvl3pPr>
            <a:lvl4pPr marL="0" marR="0" lvl="3" indent="0" algn="r" rtl="0">
              <a:spcBef>
                <a:spcPts val="0"/>
              </a:spcBef>
              <a:buNone/>
              <a:defRPr sz="900">
                <a:solidFill>
                  <a:srgbClr val="888888"/>
                </a:solidFill>
                <a:latin typeface="Century Gothic"/>
                <a:ea typeface="Century Gothic"/>
                <a:cs typeface="Century Gothic"/>
                <a:sym typeface="Century Gothic"/>
              </a:defRPr>
            </a:lvl4pPr>
            <a:lvl5pPr marL="0" marR="0" lvl="4" indent="0" algn="r" rtl="0">
              <a:spcBef>
                <a:spcPts val="0"/>
              </a:spcBef>
              <a:buNone/>
              <a:defRPr sz="900">
                <a:solidFill>
                  <a:srgbClr val="888888"/>
                </a:solidFill>
                <a:latin typeface="Century Gothic"/>
                <a:ea typeface="Century Gothic"/>
                <a:cs typeface="Century Gothic"/>
                <a:sym typeface="Century Gothic"/>
              </a:defRPr>
            </a:lvl5pPr>
            <a:lvl6pPr marL="0" marR="0" lvl="5" indent="0" algn="r" rtl="0">
              <a:spcBef>
                <a:spcPts val="0"/>
              </a:spcBef>
              <a:buNone/>
              <a:defRPr sz="900">
                <a:solidFill>
                  <a:srgbClr val="888888"/>
                </a:solidFill>
                <a:latin typeface="Century Gothic"/>
                <a:ea typeface="Century Gothic"/>
                <a:cs typeface="Century Gothic"/>
                <a:sym typeface="Century Gothic"/>
              </a:defRPr>
            </a:lvl6pPr>
            <a:lvl7pPr marL="0" marR="0" lvl="6" indent="0" algn="r" rtl="0">
              <a:spcBef>
                <a:spcPts val="0"/>
              </a:spcBef>
              <a:buNone/>
              <a:defRPr sz="900">
                <a:solidFill>
                  <a:srgbClr val="888888"/>
                </a:solidFill>
                <a:latin typeface="Century Gothic"/>
                <a:ea typeface="Century Gothic"/>
                <a:cs typeface="Century Gothic"/>
                <a:sym typeface="Century Gothic"/>
              </a:defRPr>
            </a:lvl7pPr>
            <a:lvl8pPr marL="0" marR="0" lvl="7" indent="0" algn="r" rtl="0">
              <a:spcBef>
                <a:spcPts val="0"/>
              </a:spcBef>
              <a:buNone/>
              <a:defRPr sz="900">
                <a:solidFill>
                  <a:srgbClr val="888888"/>
                </a:solidFill>
                <a:latin typeface="Century Gothic"/>
                <a:ea typeface="Century Gothic"/>
                <a:cs typeface="Century Gothic"/>
                <a:sym typeface="Century Gothic"/>
              </a:defRPr>
            </a:lvl8pPr>
            <a:lvl9pPr marL="0" marR="0" lvl="8" indent="0" algn="r" rtl="0">
              <a:spcBef>
                <a:spcPts val="0"/>
              </a:spcBef>
              <a:buNone/>
              <a:defRPr sz="9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5487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2700"/>
              <a:buFont typeface="Century Gothic"/>
              <a:buNone/>
              <a:defRPr sz="27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894806"/>
            <a:ext cx="7886700" cy="37380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9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9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9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9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9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9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9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9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4">
            <a:alphaModFix/>
          </a:blip>
          <a:srcRect/>
          <a:stretch/>
        </p:blipFill>
        <p:spPr>
          <a:xfrm>
            <a:off x="2142308" y="1058013"/>
            <a:ext cx="7001690" cy="408548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nowflake.net/manuals/index.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2H8CoI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js51932.us-east-1.snowflakecomputing.com/" TargetMode="External"/><Relationship Id="rId4" Type="http://schemas.openxmlformats.org/officeDocument/2006/relationships/hyperlink" Target="https://bit.ly/2TKPoo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cs.google.com/document/d/1xjRNoJSFwurJC_nvYifpJ7ekDUoNVxFJHWYNkOzOUvM/edit?usp=sharin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snowflake.net/manuals/user-guide/snowsql-install-config.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js51932.us-east-1.snowflakecomputing.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507050" y="1615751"/>
            <a:ext cx="3629100" cy="783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solidFill>
                  <a:schemeClr val="dk2"/>
                </a:solidFill>
              </a:rPr>
              <a:t>Snowflake Training</a:t>
            </a:r>
            <a:endParaRPr b="1">
              <a:solidFill>
                <a:schemeClr val="dk2"/>
              </a:solidFill>
            </a:endParaRPr>
          </a:p>
          <a:p>
            <a:pPr marL="0" lvl="0" indent="0" algn="l" rtl="0">
              <a:spcBef>
                <a:spcPts val="0"/>
              </a:spcBef>
              <a:spcAft>
                <a:spcPts val="0"/>
              </a:spcAft>
              <a:buNone/>
            </a:pPr>
            <a:r>
              <a:rPr lang="en">
                <a:solidFill>
                  <a:schemeClr val="dk2"/>
                </a:solidFill>
              </a:rPr>
              <a:t>January, 2019</a:t>
            </a:r>
            <a:endParaRPr>
              <a:solidFill>
                <a:schemeClr val="dk2"/>
              </a:solidFill>
            </a:endParaRPr>
          </a:p>
        </p:txBody>
      </p:sp>
      <p:pic>
        <p:nvPicPr>
          <p:cNvPr id="79" name="Google Shape;79;p14"/>
          <p:cNvPicPr preferRelativeResize="0"/>
          <p:nvPr/>
        </p:nvPicPr>
        <p:blipFill>
          <a:blip r:embed="rId3">
            <a:alphaModFix/>
          </a:blip>
          <a:stretch>
            <a:fillRect/>
          </a:stretch>
        </p:blipFill>
        <p:spPr>
          <a:xfrm>
            <a:off x="6576800" y="327125"/>
            <a:ext cx="2187975" cy="36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Instant &amp; Unlimited Scalability</a:t>
            </a:r>
            <a:endParaRPr sz="2400"/>
          </a:p>
        </p:txBody>
      </p:sp>
      <p:sp>
        <p:nvSpPr>
          <p:cNvPr id="145" name="Google Shape;145;p23"/>
          <p:cNvSpPr txBox="1">
            <a:spLocks noGrp="1"/>
          </p:cNvSpPr>
          <p:nvPr>
            <p:ph type="body" idx="1"/>
          </p:nvPr>
        </p:nvSpPr>
        <p:spPr>
          <a:xfrm>
            <a:off x="4262075" y="894800"/>
            <a:ext cx="4253400" cy="3738000"/>
          </a:xfrm>
          <a:prstGeom prst="rect">
            <a:avLst/>
          </a:prstGeom>
        </p:spPr>
        <p:txBody>
          <a:bodyPr spcFirstLastPara="1" wrap="square" lIns="68575" tIns="34275" rIns="68575" bIns="34275" anchor="t" anchorCtr="0">
            <a:noAutofit/>
          </a:bodyPr>
          <a:lstStyle/>
          <a:p>
            <a:pPr marL="457200" lvl="0" indent="-304800" algn="l" rtl="0">
              <a:spcBef>
                <a:spcPts val="800"/>
              </a:spcBef>
              <a:spcAft>
                <a:spcPts val="0"/>
              </a:spcAft>
              <a:buSzPts val="1200"/>
              <a:buChar char="•"/>
            </a:pPr>
            <a:r>
              <a:rPr lang="en" sz="1200"/>
              <a:t>Scale data storage automatically as data is inserted into tables</a:t>
            </a:r>
            <a:endParaRPr sz="1200"/>
          </a:p>
          <a:p>
            <a:pPr marL="457200" lvl="0" indent="0" algn="l" rtl="0">
              <a:spcBef>
                <a:spcPts val="800"/>
              </a:spcBef>
              <a:spcAft>
                <a:spcPts val="0"/>
              </a:spcAft>
              <a:buNone/>
            </a:pPr>
            <a:endParaRPr sz="1200"/>
          </a:p>
          <a:p>
            <a:pPr marL="457200" lvl="0" indent="-304800" algn="l" rtl="0">
              <a:spcBef>
                <a:spcPts val="800"/>
              </a:spcBef>
              <a:spcAft>
                <a:spcPts val="0"/>
              </a:spcAft>
              <a:buSzPts val="1200"/>
              <a:buChar char="•"/>
            </a:pPr>
            <a:r>
              <a:rPr lang="en" sz="1200"/>
              <a:t>Scale compute capacity by adding independent warehouses</a:t>
            </a:r>
            <a:endParaRPr sz="1200"/>
          </a:p>
          <a:p>
            <a:pPr marL="457200" lvl="0" indent="0" algn="l" rtl="0">
              <a:spcBef>
                <a:spcPts val="800"/>
              </a:spcBef>
              <a:spcAft>
                <a:spcPts val="0"/>
              </a:spcAft>
              <a:buNone/>
            </a:pPr>
            <a:endParaRPr sz="1200"/>
          </a:p>
          <a:p>
            <a:pPr marL="457200" lvl="0" indent="-304800" algn="l" rtl="0">
              <a:spcBef>
                <a:spcPts val="800"/>
              </a:spcBef>
              <a:spcAft>
                <a:spcPts val="0"/>
              </a:spcAft>
              <a:buSzPts val="1200"/>
              <a:buChar char="•"/>
            </a:pPr>
            <a:r>
              <a:rPr lang="en" sz="1200"/>
              <a:t>Automatically scale concurrent workloads with multi-cluster warehouses</a:t>
            </a:r>
            <a:endParaRPr sz="1200"/>
          </a:p>
        </p:txBody>
      </p:sp>
      <p:pic>
        <p:nvPicPr>
          <p:cNvPr id="146" name="Google Shape;146;p23"/>
          <p:cNvPicPr preferRelativeResize="0"/>
          <p:nvPr/>
        </p:nvPicPr>
        <p:blipFill>
          <a:blip r:embed="rId3">
            <a:alphaModFix/>
          </a:blip>
          <a:stretch>
            <a:fillRect/>
          </a:stretch>
        </p:blipFill>
        <p:spPr>
          <a:xfrm>
            <a:off x="628650" y="955595"/>
            <a:ext cx="3603411" cy="40161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Scale On-Demand</a:t>
            </a:r>
            <a:endParaRPr sz="2400"/>
          </a:p>
        </p:txBody>
      </p:sp>
      <p:pic>
        <p:nvPicPr>
          <p:cNvPr id="152" name="Google Shape;152;p24"/>
          <p:cNvPicPr preferRelativeResize="0"/>
          <p:nvPr/>
        </p:nvPicPr>
        <p:blipFill>
          <a:blip r:embed="rId3">
            <a:alphaModFix/>
          </a:blip>
          <a:stretch>
            <a:fillRect/>
          </a:stretch>
        </p:blipFill>
        <p:spPr>
          <a:xfrm>
            <a:off x="628650" y="1028532"/>
            <a:ext cx="7886702" cy="3846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Comprehensive Data Protection</a:t>
            </a:r>
            <a:endParaRPr sz="2400"/>
          </a:p>
        </p:txBody>
      </p:sp>
      <p:sp>
        <p:nvSpPr>
          <p:cNvPr id="158" name="Google Shape;158;p25"/>
          <p:cNvSpPr txBox="1">
            <a:spLocks noGrp="1"/>
          </p:cNvSpPr>
          <p:nvPr>
            <p:ph type="body" idx="1"/>
          </p:nvPr>
        </p:nvSpPr>
        <p:spPr>
          <a:xfrm>
            <a:off x="4920350" y="1034925"/>
            <a:ext cx="3771600" cy="38274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Protection against </a:t>
            </a:r>
            <a:r>
              <a:rPr lang="en" sz="1200" b="1"/>
              <a:t>infrastructure failures</a:t>
            </a:r>
            <a:endParaRPr sz="1200" b="1"/>
          </a:p>
          <a:p>
            <a:pPr marL="914400" lvl="1" indent="-304800" algn="l" rtl="0">
              <a:lnSpc>
                <a:spcPct val="100000"/>
              </a:lnSpc>
              <a:spcBef>
                <a:spcPts val="800"/>
              </a:spcBef>
              <a:spcAft>
                <a:spcPts val="0"/>
              </a:spcAft>
              <a:buSzPts val="1200"/>
              <a:buChar char="–"/>
            </a:pPr>
            <a:r>
              <a:rPr lang="en" sz="1200"/>
              <a:t>All data transparently &amp; synchronously replicated 3+ ways across multiple datacenters</a:t>
            </a:r>
            <a:endParaRPr sz="1200"/>
          </a:p>
          <a:p>
            <a:pPr marL="0" lvl="0" indent="0" algn="l" rtl="0">
              <a:lnSpc>
                <a:spcPct val="100000"/>
              </a:lnSpc>
              <a:spcBef>
                <a:spcPts val="800"/>
              </a:spcBef>
              <a:spcAft>
                <a:spcPts val="0"/>
              </a:spcAft>
              <a:buNone/>
            </a:pPr>
            <a:endParaRPr sz="1200"/>
          </a:p>
          <a:p>
            <a:pPr marL="457200" lvl="0" indent="-304800" algn="l" rtl="0">
              <a:lnSpc>
                <a:spcPct val="100000"/>
              </a:lnSpc>
              <a:spcBef>
                <a:spcPts val="800"/>
              </a:spcBef>
              <a:spcAft>
                <a:spcPts val="0"/>
              </a:spcAft>
              <a:buSzPts val="1200"/>
              <a:buChar char="•"/>
            </a:pPr>
            <a:r>
              <a:rPr lang="en" sz="1200"/>
              <a:t>Protection against </a:t>
            </a:r>
            <a:r>
              <a:rPr lang="en" sz="1200" b="1"/>
              <a:t>corruption &amp; user errors</a:t>
            </a:r>
            <a:endParaRPr sz="1200" b="1"/>
          </a:p>
          <a:p>
            <a:pPr marL="914400" lvl="1" indent="-304800" algn="l" rtl="0">
              <a:lnSpc>
                <a:spcPct val="100000"/>
              </a:lnSpc>
              <a:spcBef>
                <a:spcPts val="800"/>
              </a:spcBef>
              <a:spcAft>
                <a:spcPts val="0"/>
              </a:spcAft>
              <a:buSzPts val="1200"/>
              <a:buChar char="–"/>
            </a:pPr>
            <a:r>
              <a:rPr lang="en" sz="1200"/>
              <a:t>“Time travel” feature enables instant rollback to any point in time within retention window</a:t>
            </a:r>
            <a:endParaRPr sz="1200"/>
          </a:p>
          <a:p>
            <a:pPr marL="0" lvl="0" indent="0" algn="l" rtl="0">
              <a:lnSpc>
                <a:spcPct val="100000"/>
              </a:lnSpc>
              <a:spcBef>
                <a:spcPts val="800"/>
              </a:spcBef>
              <a:spcAft>
                <a:spcPts val="0"/>
              </a:spcAft>
              <a:buNone/>
            </a:pPr>
            <a:endParaRPr sz="1200"/>
          </a:p>
          <a:p>
            <a:pPr marL="0" lvl="0" indent="0" algn="l" rtl="0">
              <a:lnSpc>
                <a:spcPct val="100000"/>
              </a:lnSpc>
              <a:spcBef>
                <a:spcPts val="800"/>
              </a:spcBef>
              <a:spcAft>
                <a:spcPts val="0"/>
              </a:spcAft>
              <a:buNone/>
            </a:pPr>
            <a:endParaRPr sz="1200"/>
          </a:p>
          <a:p>
            <a:pPr marL="457200" lvl="0" indent="-304800" algn="l" rtl="0">
              <a:lnSpc>
                <a:spcPct val="100000"/>
              </a:lnSpc>
              <a:spcBef>
                <a:spcPts val="800"/>
              </a:spcBef>
              <a:spcAft>
                <a:spcPts val="0"/>
              </a:spcAft>
              <a:buSzPts val="1200"/>
              <a:buChar char="•"/>
            </a:pPr>
            <a:r>
              <a:rPr lang="en" sz="1200"/>
              <a:t>Long-term </a:t>
            </a:r>
            <a:r>
              <a:rPr lang="en" sz="1200" b="1"/>
              <a:t>data protection</a:t>
            </a:r>
            <a:endParaRPr sz="1200" b="1"/>
          </a:p>
          <a:p>
            <a:pPr marL="914400" lvl="1" indent="-304800" algn="l" rtl="0">
              <a:lnSpc>
                <a:spcPct val="100000"/>
              </a:lnSpc>
              <a:spcBef>
                <a:spcPts val="800"/>
              </a:spcBef>
              <a:spcAft>
                <a:spcPts val="600"/>
              </a:spcAft>
              <a:buSzPts val="1200"/>
              <a:buChar char="–"/>
            </a:pPr>
            <a:r>
              <a:rPr lang="en" sz="1200"/>
              <a:t>Zero-copy clones + optional export to S3 enable user-managed data copies</a:t>
            </a:r>
            <a:endParaRPr sz="1200"/>
          </a:p>
        </p:txBody>
      </p:sp>
      <p:pic>
        <p:nvPicPr>
          <p:cNvPr id="159" name="Google Shape;159;p25"/>
          <p:cNvPicPr preferRelativeResize="0"/>
          <p:nvPr/>
        </p:nvPicPr>
        <p:blipFill>
          <a:blip r:embed="rId3">
            <a:alphaModFix/>
          </a:blip>
          <a:stretch>
            <a:fillRect/>
          </a:stretch>
        </p:blipFill>
        <p:spPr>
          <a:xfrm>
            <a:off x="628647" y="1034925"/>
            <a:ext cx="3771700" cy="3628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628750" y="273850"/>
            <a:ext cx="83808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Support for Structured and Semi-Structured Data</a:t>
            </a:r>
            <a:endParaRPr sz="2400"/>
          </a:p>
        </p:txBody>
      </p:sp>
      <p:sp>
        <p:nvSpPr>
          <p:cNvPr id="165" name="Google Shape;165;p26"/>
          <p:cNvSpPr txBox="1">
            <a:spLocks noGrp="1"/>
          </p:cNvSpPr>
          <p:nvPr>
            <p:ph type="body" idx="1"/>
          </p:nvPr>
        </p:nvSpPr>
        <p:spPr>
          <a:xfrm>
            <a:off x="6064150" y="1854400"/>
            <a:ext cx="2945400" cy="2170200"/>
          </a:xfrm>
          <a:prstGeom prst="rect">
            <a:avLst/>
          </a:prstGeom>
        </p:spPr>
        <p:txBody>
          <a:bodyPr spcFirstLastPara="1" wrap="square" lIns="68575" tIns="34275" rIns="68575" bIns="34275" anchor="t" anchorCtr="0">
            <a:noAutofit/>
          </a:bodyPr>
          <a:lstStyle/>
          <a:p>
            <a:pPr marL="0" lvl="0" indent="0" algn="ctr" rtl="0">
              <a:lnSpc>
                <a:spcPct val="100000"/>
              </a:lnSpc>
              <a:spcBef>
                <a:spcPts val="800"/>
              </a:spcBef>
              <a:spcAft>
                <a:spcPts val="0"/>
              </a:spcAft>
              <a:buNone/>
            </a:pPr>
            <a:r>
              <a:rPr lang="en" sz="1200" b="1"/>
              <a:t>Query Optimization</a:t>
            </a:r>
            <a:endParaRPr sz="1200" b="1"/>
          </a:p>
          <a:p>
            <a:pPr marL="457200" lvl="0" indent="-304800" algn="l" rtl="0">
              <a:lnSpc>
                <a:spcPct val="100000"/>
              </a:lnSpc>
              <a:spcBef>
                <a:spcPts val="800"/>
              </a:spcBef>
              <a:spcAft>
                <a:spcPts val="0"/>
              </a:spcAft>
              <a:buSzPts val="1200"/>
              <a:buChar char="•"/>
            </a:pPr>
            <a:r>
              <a:rPr lang="en" sz="1200"/>
              <a:t>JSON paths in SQL queries</a:t>
            </a:r>
            <a:endParaRPr sz="1200"/>
          </a:p>
          <a:p>
            <a:pPr marL="457200" lvl="0" indent="-304800" algn="l" rtl="0">
              <a:lnSpc>
                <a:spcPct val="100000"/>
              </a:lnSpc>
              <a:spcBef>
                <a:spcPts val="800"/>
              </a:spcBef>
              <a:spcAft>
                <a:spcPts val="600"/>
              </a:spcAft>
              <a:buSzPts val="1200"/>
              <a:buChar char="•"/>
            </a:pPr>
            <a:r>
              <a:rPr lang="en" sz="1200"/>
              <a:t>Full database optimization for queries on semi-structured data</a:t>
            </a:r>
            <a:endParaRPr sz="1200"/>
          </a:p>
        </p:txBody>
      </p:sp>
      <p:pic>
        <p:nvPicPr>
          <p:cNvPr id="166" name="Google Shape;166;p26"/>
          <p:cNvPicPr preferRelativeResize="0"/>
          <p:nvPr/>
        </p:nvPicPr>
        <p:blipFill rotWithShape="1">
          <a:blip r:embed="rId3">
            <a:alphaModFix/>
          </a:blip>
          <a:srcRect/>
          <a:stretch/>
        </p:blipFill>
        <p:spPr>
          <a:xfrm>
            <a:off x="271600" y="991878"/>
            <a:ext cx="7510699" cy="2921147"/>
          </a:xfrm>
          <a:prstGeom prst="rect">
            <a:avLst/>
          </a:prstGeom>
          <a:noFill/>
          <a:ln>
            <a:noFill/>
          </a:ln>
        </p:spPr>
      </p:pic>
      <p:sp>
        <p:nvSpPr>
          <p:cNvPr id="167" name="Google Shape;167;p26"/>
          <p:cNvSpPr txBox="1">
            <a:spLocks noGrp="1"/>
          </p:cNvSpPr>
          <p:nvPr>
            <p:ph type="body" idx="1"/>
          </p:nvPr>
        </p:nvSpPr>
        <p:spPr>
          <a:xfrm>
            <a:off x="78850" y="3929950"/>
            <a:ext cx="4002600" cy="1188300"/>
          </a:xfrm>
          <a:prstGeom prst="rect">
            <a:avLst/>
          </a:prstGeom>
        </p:spPr>
        <p:txBody>
          <a:bodyPr spcFirstLastPara="1" wrap="square" lIns="68575" tIns="34275" rIns="68575" bIns="34275" anchor="t" anchorCtr="0">
            <a:noAutofit/>
          </a:bodyPr>
          <a:lstStyle/>
          <a:p>
            <a:pPr marL="0" lvl="0" indent="0" algn="ctr" rtl="0">
              <a:lnSpc>
                <a:spcPct val="100000"/>
              </a:lnSpc>
              <a:spcBef>
                <a:spcPts val="800"/>
              </a:spcBef>
              <a:spcAft>
                <a:spcPts val="0"/>
              </a:spcAft>
              <a:buNone/>
            </a:pPr>
            <a:r>
              <a:rPr lang="en" sz="1200" b="1"/>
              <a:t>Storage Optimization</a:t>
            </a:r>
            <a:endParaRPr sz="1200" b="1"/>
          </a:p>
          <a:p>
            <a:pPr marL="457200" lvl="0" indent="-304800" algn="l" rtl="0">
              <a:lnSpc>
                <a:spcPct val="100000"/>
              </a:lnSpc>
              <a:spcBef>
                <a:spcPts val="800"/>
              </a:spcBef>
              <a:spcAft>
                <a:spcPts val="600"/>
              </a:spcAft>
              <a:buSzPts val="1200"/>
              <a:buChar char="•"/>
            </a:pPr>
            <a:r>
              <a:rPr lang="en" sz="1200"/>
              <a:t>Transparent discovery and storage optimization of repeated elements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Snowflake in the Enterprise Data Landscape</a:t>
            </a:r>
            <a:endParaRPr sz="2400"/>
          </a:p>
        </p:txBody>
      </p:sp>
      <p:pic>
        <p:nvPicPr>
          <p:cNvPr id="173" name="Google Shape;173;p27"/>
          <p:cNvPicPr preferRelativeResize="0"/>
          <p:nvPr/>
        </p:nvPicPr>
        <p:blipFill>
          <a:blip r:embed="rId3">
            <a:alphaModFix/>
          </a:blip>
          <a:stretch>
            <a:fillRect/>
          </a:stretch>
        </p:blipFill>
        <p:spPr>
          <a:xfrm>
            <a:off x="628650" y="889050"/>
            <a:ext cx="7886700" cy="44303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Enterprise-Grade Security</a:t>
            </a:r>
            <a:endParaRPr sz="2400"/>
          </a:p>
        </p:txBody>
      </p:sp>
      <p:pic>
        <p:nvPicPr>
          <p:cNvPr id="179" name="Google Shape;179;p28"/>
          <p:cNvPicPr preferRelativeResize="0"/>
          <p:nvPr/>
        </p:nvPicPr>
        <p:blipFill>
          <a:blip r:embed="rId3">
            <a:alphaModFix/>
          </a:blip>
          <a:stretch>
            <a:fillRect/>
          </a:stretch>
        </p:blipFill>
        <p:spPr>
          <a:xfrm>
            <a:off x="628650" y="1006300"/>
            <a:ext cx="7886700" cy="35249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Advanced Learning &amp; Documentation	</a:t>
            </a:r>
            <a:endParaRPr sz="2400"/>
          </a:p>
        </p:txBody>
      </p:sp>
      <p:sp>
        <p:nvSpPr>
          <p:cNvPr id="185" name="Google Shape;185;p29"/>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Snowflake offers advanced learning materials and technical architecture overviews via their online documentation</a:t>
            </a:r>
            <a:endParaRPr sz="1200"/>
          </a:p>
          <a:p>
            <a:pPr marL="457200" lvl="0" indent="-304800" algn="l" rtl="0">
              <a:lnSpc>
                <a:spcPct val="100000"/>
              </a:lnSpc>
              <a:spcBef>
                <a:spcPts val="800"/>
              </a:spcBef>
              <a:spcAft>
                <a:spcPts val="0"/>
              </a:spcAft>
              <a:buSzPts val="1200"/>
              <a:buChar char="•"/>
            </a:pPr>
            <a:r>
              <a:rPr lang="en" sz="1200" u="sng">
                <a:solidFill>
                  <a:srgbClr val="2D9EE0"/>
                </a:solidFill>
                <a:hlinkClick r:id="rId3"/>
              </a:rPr>
              <a:t>https://docs.snowflake.net/manuals/index.html</a:t>
            </a:r>
            <a:endParaRPr sz="1200"/>
          </a:p>
          <a:p>
            <a:pPr marL="457200" lvl="0" indent="-304800" algn="l" rtl="0">
              <a:lnSpc>
                <a:spcPct val="100000"/>
              </a:lnSpc>
              <a:spcBef>
                <a:spcPts val="800"/>
              </a:spcBef>
              <a:spcAft>
                <a:spcPts val="600"/>
              </a:spcAft>
              <a:buSzPts val="1200"/>
              <a:buChar char="•"/>
            </a:pPr>
            <a:r>
              <a:rPr lang="en" sz="1200"/>
              <a:t>Readable and accessible to all levels of technicality, so long as reader has base familiarity with SQL</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Snowflake Architecture Q&amp;A</a:t>
            </a:r>
            <a:endParaRPr sz="2400"/>
          </a:p>
        </p:txBody>
      </p:sp>
      <p:sp>
        <p:nvSpPr>
          <p:cNvPr id="191" name="Google Shape;191;p30"/>
          <p:cNvSpPr/>
          <p:nvPr/>
        </p:nvSpPr>
        <p:spPr>
          <a:xfrm>
            <a:off x="4185225" y="1962150"/>
            <a:ext cx="773694"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623888" y="1282304"/>
            <a:ext cx="7886700" cy="2139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Technical Overview</a:t>
            </a:r>
            <a:endParaRPr/>
          </a:p>
        </p:txBody>
      </p:sp>
      <p:sp>
        <p:nvSpPr>
          <p:cNvPr id="197" name="Google Shape;197;p31"/>
          <p:cNvSpPr txBox="1">
            <a:spLocks noGrp="1"/>
          </p:cNvSpPr>
          <p:nvPr>
            <p:ph type="body" idx="1"/>
          </p:nvPr>
        </p:nvSpPr>
        <p:spPr>
          <a:xfrm>
            <a:off x="623888" y="3442097"/>
            <a:ext cx="7886700" cy="1125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Snowflake Training</a:t>
            </a:r>
            <a:endParaRPr/>
          </a:p>
        </p:txBody>
      </p:sp>
      <p:pic>
        <p:nvPicPr>
          <p:cNvPr id="198" name="Google Shape;198;p31"/>
          <p:cNvPicPr preferRelativeResize="0"/>
          <p:nvPr/>
        </p:nvPicPr>
        <p:blipFill>
          <a:blip r:embed="rId3">
            <a:alphaModFix/>
          </a:blip>
          <a:stretch>
            <a:fillRect/>
          </a:stretch>
        </p:blipFill>
        <p:spPr>
          <a:xfrm>
            <a:off x="6576800" y="327125"/>
            <a:ext cx="2187975" cy="362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Micro Partitioning</a:t>
            </a:r>
            <a:endParaRPr sz="2400"/>
          </a:p>
        </p:txBody>
      </p:sp>
      <p:sp>
        <p:nvSpPr>
          <p:cNvPr id="204" name="Google Shape;204;p32"/>
          <p:cNvSpPr txBox="1">
            <a:spLocks noGrp="1"/>
          </p:cNvSpPr>
          <p:nvPr>
            <p:ph type="body" idx="1"/>
          </p:nvPr>
        </p:nvSpPr>
        <p:spPr>
          <a:xfrm>
            <a:off x="628650" y="894800"/>
            <a:ext cx="46608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Data is automatically partitioned on ingestion order</a:t>
            </a:r>
            <a:endParaRPr sz="1200"/>
          </a:p>
          <a:p>
            <a:pPr marL="457200" lvl="0" indent="-304800" algn="l" rtl="0">
              <a:lnSpc>
                <a:spcPct val="100000"/>
              </a:lnSpc>
              <a:spcBef>
                <a:spcPts val="800"/>
              </a:spcBef>
              <a:spcAft>
                <a:spcPts val="0"/>
              </a:spcAft>
              <a:buSzPts val="1200"/>
              <a:buChar char="•"/>
            </a:pPr>
            <a:r>
              <a:rPr lang="en" sz="1200"/>
              <a:t>Metadata maintains data distribution for each column/sub-column and each partition</a:t>
            </a:r>
            <a:endParaRPr sz="1200"/>
          </a:p>
          <a:p>
            <a:pPr marL="457200" lvl="0" indent="-304800" algn="l" rtl="0">
              <a:lnSpc>
                <a:spcPct val="100000"/>
              </a:lnSpc>
              <a:spcBef>
                <a:spcPts val="800"/>
              </a:spcBef>
              <a:spcAft>
                <a:spcPts val="0"/>
              </a:spcAft>
              <a:buSzPts val="1200"/>
              <a:buChar char="•"/>
            </a:pPr>
            <a:r>
              <a:rPr lang="en" sz="1200" b="1"/>
              <a:t>Micro</a:t>
            </a:r>
            <a:endParaRPr sz="1200"/>
          </a:p>
          <a:p>
            <a:pPr marL="914400" lvl="1" indent="-304800" algn="l" rtl="0">
              <a:lnSpc>
                <a:spcPct val="100000"/>
              </a:lnSpc>
              <a:spcBef>
                <a:spcPts val="800"/>
              </a:spcBef>
              <a:spcAft>
                <a:spcPts val="0"/>
              </a:spcAft>
              <a:buSzPts val="1200"/>
              <a:buChar char="–"/>
            </a:pPr>
            <a:r>
              <a:rPr lang="en" sz="1200"/>
              <a:t>Partitions are intentionally kept small</a:t>
            </a:r>
            <a:endParaRPr sz="1200"/>
          </a:p>
          <a:p>
            <a:pPr marL="914400" lvl="1" indent="-304800" algn="l" rtl="0">
              <a:lnSpc>
                <a:spcPct val="100000"/>
              </a:lnSpc>
              <a:spcBef>
                <a:spcPts val="800"/>
              </a:spcBef>
              <a:spcAft>
                <a:spcPts val="0"/>
              </a:spcAft>
              <a:buSzPts val="1200"/>
              <a:buChar char="–"/>
            </a:pPr>
            <a:r>
              <a:rPr lang="en" sz="1200"/>
              <a:t>Enables very fine-grained pruning</a:t>
            </a:r>
            <a:endParaRPr sz="1200"/>
          </a:p>
          <a:p>
            <a:pPr marL="914400" lvl="1" indent="-304800" algn="l" rtl="0">
              <a:lnSpc>
                <a:spcPct val="100000"/>
              </a:lnSpc>
              <a:spcBef>
                <a:spcPts val="800"/>
              </a:spcBef>
              <a:spcAft>
                <a:spcPts val="0"/>
              </a:spcAft>
              <a:buSzPts val="1200"/>
              <a:buChar char="–"/>
            </a:pPr>
            <a:r>
              <a:rPr lang="en" sz="1200"/>
              <a:t>System designed to handle millions of partitions</a:t>
            </a:r>
            <a:endParaRPr sz="1200"/>
          </a:p>
          <a:p>
            <a:pPr marL="914400" lvl="1" indent="-304800" algn="l" rtl="0">
              <a:lnSpc>
                <a:spcPct val="100000"/>
              </a:lnSpc>
              <a:spcBef>
                <a:spcPts val="800"/>
              </a:spcBef>
              <a:spcAft>
                <a:spcPts val="0"/>
              </a:spcAft>
              <a:buSzPts val="1200"/>
              <a:buChar char="–"/>
            </a:pPr>
            <a:r>
              <a:rPr lang="en" sz="1200"/>
              <a:t>50-500MB uncompressed data</a:t>
            </a:r>
            <a:endParaRPr sz="1200"/>
          </a:p>
          <a:p>
            <a:pPr marL="457200" lvl="0" indent="-304800" algn="l" rtl="0">
              <a:lnSpc>
                <a:spcPct val="100000"/>
              </a:lnSpc>
              <a:spcBef>
                <a:spcPts val="800"/>
              </a:spcBef>
              <a:spcAft>
                <a:spcPts val="0"/>
              </a:spcAft>
              <a:buSzPts val="1200"/>
              <a:buChar char="•"/>
            </a:pPr>
            <a:r>
              <a:rPr lang="en" sz="1200" b="1"/>
              <a:t>Immutable</a:t>
            </a:r>
            <a:endParaRPr sz="1200" b="1"/>
          </a:p>
          <a:p>
            <a:pPr marL="914400" lvl="1" indent="-304800" algn="l" rtl="0">
              <a:lnSpc>
                <a:spcPct val="100000"/>
              </a:lnSpc>
              <a:spcBef>
                <a:spcPts val="800"/>
              </a:spcBef>
              <a:spcAft>
                <a:spcPts val="0"/>
              </a:spcAft>
              <a:buSzPts val="1200"/>
              <a:buChar char="–"/>
            </a:pPr>
            <a:r>
              <a:rPr lang="en" sz="1200"/>
              <a:t>New files are created to reflect new final state of data when updates are performed</a:t>
            </a:r>
            <a:endParaRPr sz="1200"/>
          </a:p>
          <a:p>
            <a:pPr marL="914400" lvl="1" indent="-304800" algn="l" rtl="0">
              <a:lnSpc>
                <a:spcPct val="100000"/>
              </a:lnSpc>
              <a:spcBef>
                <a:spcPts val="800"/>
              </a:spcBef>
              <a:spcAft>
                <a:spcPts val="600"/>
              </a:spcAft>
              <a:buSzPts val="1200"/>
              <a:buChar char="–"/>
            </a:pPr>
            <a:r>
              <a:rPr lang="en" sz="1200"/>
              <a:t>Old files are retained and versioned in metadata</a:t>
            </a:r>
            <a:endParaRPr sz="1200"/>
          </a:p>
        </p:txBody>
      </p:sp>
      <p:pic>
        <p:nvPicPr>
          <p:cNvPr id="205" name="Google Shape;205;p32"/>
          <p:cNvPicPr preferRelativeResize="0"/>
          <p:nvPr/>
        </p:nvPicPr>
        <p:blipFill>
          <a:blip r:embed="rId3">
            <a:alphaModFix/>
          </a:blip>
          <a:stretch>
            <a:fillRect/>
          </a:stretch>
        </p:blipFill>
        <p:spPr>
          <a:xfrm>
            <a:off x="6011575" y="1021325"/>
            <a:ext cx="2192299" cy="244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Materials</a:t>
            </a:r>
            <a:endParaRPr/>
          </a:p>
        </p:txBody>
      </p:sp>
      <p:sp>
        <p:nvSpPr>
          <p:cNvPr id="85" name="Google Shape;85;p15"/>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Slides: </a:t>
            </a:r>
            <a:r>
              <a:rPr lang="en" u="sng">
                <a:solidFill>
                  <a:schemeClr val="hlink"/>
                </a:solidFill>
                <a:hlinkClick r:id="rId3"/>
              </a:rPr>
              <a:t>https://bit.ly/2H8CoIb</a:t>
            </a:r>
            <a:endParaRPr/>
          </a:p>
          <a:p>
            <a:pPr marL="0" lvl="0" indent="0" algn="l" rtl="0">
              <a:spcBef>
                <a:spcPts val="800"/>
              </a:spcBef>
              <a:spcAft>
                <a:spcPts val="0"/>
              </a:spcAft>
              <a:buNone/>
            </a:pPr>
            <a:endParaRPr/>
          </a:p>
          <a:p>
            <a:pPr marL="0" lvl="0" indent="0" algn="l" rtl="0">
              <a:spcBef>
                <a:spcPts val="800"/>
              </a:spcBef>
              <a:spcAft>
                <a:spcPts val="0"/>
              </a:spcAft>
              <a:buNone/>
            </a:pPr>
            <a:r>
              <a:rPr lang="en"/>
              <a:t>Lab: </a:t>
            </a:r>
            <a:r>
              <a:rPr lang="en" u="sng">
                <a:solidFill>
                  <a:schemeClr val="hlink"/>
                </a:solidFill>
                <a:hlinkClick r:id="rId4"/>
              </a:rPr>
              <a:t>https://bit.ly/2TKPooY</a:t>
            </a:r>
            <a:endParaRPr/>
          </a:p>
          <a:p>
            <a:pPr marL="0" lvl="0" indent="0" algn="l" rtl="0">
              <a:spcBef>
                <a:spcPts val="800"/>
              </a:spcBef>
              <a:spcAft>
                <a:spcPts val="0"/>
              </a:spcAft>
              <a:buNone/>
            </a:pPr>
            <a:endParaRPr/>
          </a:p>
          <a:p>
            <a:pPr marL="0" lvl="0" indent="0" algn="l" rtl="0">
              <a:spcBef>
                <a:spcPts val="800"/>
              </a:spcBef>
              <a:spcAft>
                <a:spcPts val="0"/>
              </a:spcAft>
              <a:buNone/>
            </a:pPr>
            <a:r>
              <a:rPr lang="en"/>
              <a:t>Snowflake Instance: </a:t>
            </a:r>
            <a:r>
              <a:rPr lang="en" u="sng">
                <a:solidFill>
                  <a:schemeClr val="hlink"/>
                </a:solidFill>
                <a:hlinkClick r:id="rId5"/>
              </a:rPr>
              <a:t>https://js51932.us-east-1.snowflakecomputing.com/</a:t>
            </a:r>
            <a:endParaRPr/>
          </a:p>
          <a:p>
            <a:pPr marL="0" lvl="0" indent="0" algn="l" rtl="0">
              <a:spcBef>
                <a:spcPts val="80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Micro Partitioning </a:t>
            </a:r>
            <a:endParaRPr sz="2400"/>
          </a:p>
        </p:txBody>
      </p:sp>
      <p:pic>
        <p:nvPicPr>
          <p:cNvPr id="211" name="Google Shape;211;p33"/>
          <p:cNvPicPr preferRelativeResize="0"/>
          <p:nvPr/>
        </p:nvPicPr>
        <p:blipFill>
          <a:blip r:embed="rId3">
            <a:alphaModFix/>
          </a:blip>
          <a:stretch>
            <a:fillRect/>
          </a:stretch>
        </p:blipFill>
        <p:spPr>
          <a:xfrm>
            <a:off x="628650" y="976725"/>
            <a:ext cx="7848401" cy="3735250"/>
          </a:xfrm>
          <a:prstGeom prst="rect">
            <a:avLst/>
          </a:prstGeom>
          <a:noFill/>
          <a:ln>
            <a:noFill/>
          </a:ln>
        </p:spPr>
      </p:pic>
      <p:sp>
        <p:nvSpPr>
          <p:cNvPr id="212" name="Google Shape;212;p33"/>
          <p:cNvSpPr txBox="1"/>
          <p:nvPr/>
        </p:nvSpPr>
        <p:spPr>
          <a:xfrm>
            <a:off x="4884450" y="1074525"/>
            <a:ext cx="1860000" cy="435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latin typeface="Century Gothic"/>
              <a:ea typeface="Century Gothic"/>
              <a:cs typeface="Century Gothic"/>
              <a:sym typeface="Century Gothic"/>
            </a:endParaRPr>
          </a:p>
          <a:p>
            <a:pPr marL="0" lvl="0" indent="0" algn="ctr" rtl="0">
              <a:spcBef>
                <a:spcPts val="0"/>
              </a:spcBef>
              <a:spcAft>
                <a:spcPts val="0"/>
              </a:spcAft>
              <a:buNone/>
            </a:pPr>
            <a:endParaRPr sz="1200">
              <a:latin typeface="Century Gothic"/>
              <a:ea typeface="Century Gothic"/>
              <a:cs typeface="Century Gothic"/>
              <a:sym typeface="Century Gothic"/>
            </a:endParaRPr>
          </a:p>
          <a:p>
            <a:pPr marL="0" lvl="0" indent="0" algn="ctr" rtl="0">
              <a:spcBef>
                <a:spcPts val="0"/>
              </a:spcBef>
              <a:spcAft>
                <a:spcPts val="0"/>
              </a:spcAft>
              <a:buNone/>
            </a:pPr>
            <a:r>
              <a:rPr lang="en" sz="1200">
                <a:latin typeface="Century Gothic"/>
                <a:ea typeface="Century Gothic"/>
                <a:cs typeface="Century Gothic"/>
                <a:sym typeface="Century Gothic"/>
              </a:rPr>
              <a:t>Physical Structure</a:t>
            </a:r>
            <a:endParaRPr sz="1200">
              <a:latin typeface="Century Gothic"/>
              <a:ea typeface="Century Gothic"/>
              <a:cs typeface="Century Gothic"/>
              <a:sym typeface="Century Gothic"/>
            </a:endParaRPr>
          </a:p>
        </p:txBody>
      </p:sp>
      <p:sp>
        <p:nvSpPr>
          <p:cNvPr id="213" name="Google Shape;213;p33"/>
          <p:cNvSpPr txBox="1"/>
          <p:nvPr/>
        </p:nvSpPr>
        <p:spPr>
          <a:xfrm>
            <a:off x="954675" y="1074525"/>
            <a:ext cx="1860000" cy="3201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entury Gothic"/>
                <a:ea typeface="Century Gothic"/>
                <a:cs typeface="Century Gothic"/>
                <a:sym typeface="Century Gothic"/>
              </a:rPr>
              <a:t>Logical Structure</a:t>
            </a:r>
            <a:endParaRPr sz="12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Dynamic Caching</a:t>
            </a:r>
            <a:endParaRPr sz="2400"/>
          </a:p>
        </p:txBody>
      </p:sp>
      <p:sp>
        <p:nvSpPr>
          <p:cNvPr id="219" name="Google Shape;219;p34"/>
          <p:cNvSpPr txBox="1">
            <a:spLocks noGrp="1"/>
          </p:cNvSpPr>
          <p:nvPr>
            <p:ph type="body" idx="1"/>
          </p:nvPr>
        </p:nvSpPr>
        <p:spPr>
          <a:xfrm>
            <a:off x="5564400" y="2126975"/>
            <a:ext cx="2949000" cy="24348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Metadata Cache</a:t>
            </a:r>
            <a:endParaRPr sz="1200"/>
          </a:p>
          <a:p>
            <a:pPr marL="457200" lvl="0" indent="0" algn="l" rtl="0">
              <a:lnSpc>
                <a:spcPct val="100000"/>
              </a:lnSpc>
              <a:spcBef>
                <a:spcPts val="800"/>
              </a:spcBef>
              <a:spcAft>
                <a:spcPts val="0"/>
              </a:spcAft>
              <a:buNone/>
            </a:pPr>
            <a:endParaRPr sz="1200"/>
          </a:p>
          <a:p>
            <a:pPr marL="457200" lvl="0" indent="-304800" algn="l" rtl="0">
              <a:lnSpc>
                <a:spcPct val="100000"/>
              </a:lnSpc>
              <a:spcBef>
                <a:spcPts val="800"/>
              </a:spcBef>
              <a:spcAft>
                <a:spcPts val="0"/>
              </a:spcAft>
              <a:buSzPts val="1200"/>
              <a:buChar char="•"/>
            </a:pPr>
            <a:r>
              <a:rPr lang="en" sz="1200"/>
              <a:t>Query Cache</a:t>
            </a:r>
            <a:endParaRPr sz="1200"/>
          </a:p>
          <a:p>
            <a:pPr marL="457200" lvl="0" indent="0" algn="l" rtl="0">
              <a:lnSpc>
                <a:spcPct val="100000"/>
              </a:lnSpc>
              <a:spcBef>
                <a:spcPts val="800"/>
              </a:spcBef>
              <a:spcAft>
                <a:spcPts val="0"/>
              </a:spcAft>
              <a:buNone/>
            </a:pPr>
            <a:endParaRPr sz="1200"/>
          </a:p>
          <a:p>
            <a:pPr marL="457200" lvl="0" indent="-304800" algn="l" rtl="0">
              <a:lnSpc>
                <a:spcPct val="100000"/>
              </a:lnSpc>
              <a:spcBef>
                <a:spcPts val="800"/>
              </a:spcBef>
              <a:spcAft>
                <a:spcPts val="0"/>
              </a:spcAft>
              <a:buSzPts val="1200"/>
              <a:buChar char="•"/>
            </a:pPr>
            <a:r>
              <a:rPr lang="en" sz="1200"/>
              <a:t>Virtual Warehouse Cache</a:t>
            </a:r>
            <a:endParaRPr sz="1200"/>
          </a:p>
          <a:p>
            <a:pPr marL="457200" lvl="0" indent="0" algn="l" rtl="0">
              <a:lnSpc>
                <a:spcPct val="100000"/>
              </a:lnSpc>
              <a:spcBef>
                <a:spcPts val="800"/>
              </a:spcBef>
              <a:spcAft>
                <a:spcPts val="0"/>
              </a:spcAft>
              <a:buNone/>
            </a:pPr>
            <a:endParaRPr sz="1200"/>
          </a:p>
          <a:p>
            <a:pPr marL="457200" lvl="0" indent="-304800" algn="l" rtl="0">
              <a:lnSpc>
                <a:spcPct val="100000"/>
              </a:lnSpc>
              <a:spcBef>
                <a:spcPts val="800"/>
              </a:spcBef>
              <a:spcAft>
                <a:spcPts val="600"/>
              </a:spcAft>
              <a:buSzPts val="1200"/>
              <a:buChar char="•"/>
            </a:pPr>
            <a:r>
              <a:rPr lang="en" sz="1200"/>
              <a:t>Database Data</a:t>
            </a:r>
            <a:endParaRPr sz="1200"/>
          </a:p>
        </p:txBody>
      </p:sp>
      <p:pic>
        <p:nvPicPr>
          <p:cNvPr id="220" name="Google Shape;220;p34"/>
          <p:cNvPicPr preferRelativeResize="0"/>
          <p:nvPr/>
        </p:nvPicPr>
        <p:blipFill>
          <a:blip r:embed="rId3">
            <a:alphaModFix/>
          </a:blip>
          <a:stretch>
            <a:fillRect/>
          </a:stretch>
        </p:blipFill>
        <p:spPr>
          <a:xfrm>
            <a:off x="628649" y="2108127"/>
            <a:ext cx="3892449" cy="2547648"/>
          </a:xfrm>
          <a:prstGeom prst="rect">
            <a:avLst/>
          </a:prstGeom>
          <a:noFill/>
          <a:ln>
            <a:noFill/>
          </a:ln>
        </p:spPr>
      </p:pic>
      <p:sp>
        <p:nvSpPr>
          <p:cNvPr id="221" name="Google Shape;221;p34"/>
          <p:cNvSpPr txBox="1">
            <a:spLocks noGrp="1"/>
          </p:cNvSpPr>
          <p:nvPr>
            <p:ph type="body" idx="1"/>
          </p:nvPr>
        </p:nvSpPr>
        <p:spPr>
          <a:xfrm>
            <a:off x="330575" y="924900"/>
            <a:ext cx="8184900" cy="9735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Snowflake utilizes backend caching to store metadata reflective of the data stored within the Snowflake instance </a:t>
            </a:r>
            <a:endParaRPr sz="1200"/>
          </a:p>
          <a:p>
            <a:pPr marL="457200" lvl="0" indent="-304800" algn="l" rtl="0">
              <a:lnSpc>
                <a:spcPct val="100000"/>
              </a:lnSpc>
              <a:spcBef>
                <a:spcPts val="800"/>
              </a:spcBef>
              <a:spcAft>
                <a:spcPts val="600"/>
              </a:spcAft>
              <a:buSzPts val="1200"/>
              <a:buChar char="•"/>
            </a:pPr>
            <a:r>
              <a:rPr lang="en" sz="1200"/>
              <a:t>Caching acts as a past and present archive of all data and operations</a:t>
            </a:r>
            <a:endParaRPr sz="1200"/>
          </a:p>
        </p:txBody>
      </p:sp>
      <p:cxnSp>
        <p:nvCxnSpPr>
          <p:cNvPr id="222" name="Google Shape;222;p34"/>
          <p:cNvCxnSpPr/>
          <p:nvPr/>
        </p:nvCxnSpPr>
        <p:spPr>
          <a:xfrm flipH="1">
            <a:off x="4533125" y="2351875"/>
            <a:ext cx="1230300" cy="19500"/>
          </a:xfrm>
          <a:prstGeom prst="straightConnector1">
            <a:avLst/>
          </a:prstGeom>
          <a:noFill/>
          <a:ln w="19050" cap="flat" cmpd="sng">
            <a:solidFill>
              <a:schemeClr val="dk2"/>
            </a:solidFill>
            <a:prstDash val="solid"/>
            <a:round/>
            <a:headEnd type="none" w="med" len="med"/>
            <a:tailEnd type="triangle" w="med" len="med"/>
          </a:ln>
        </p:spPr>
      </p:cxnSp>
      <p:cxnSp>
        <p:nvCxnSpPr>
          <p:cNvPr id="223" name="Google Shape;223;p34"/>
          <p:cNvCxnSpPr/>
          <p:nvPr/>
        </p:nvCxnSpPr>
        <p:spPr>
          <a:xfrm rot="10800000">
            <a:off x="4560350" y="2565000"/>
            <a:ext cx="1193400" cy="339000"/>
          </a:xfrm>
          <a:prstGeom prst="straightConnector1">
            <a:avLst/>
          </a:prstGeom>
          <a:noFill/>
          <a:ln w="19050" cap="flat" cmpd="sng">
            <a:solidFill>
              <a:schemeClr val="dk2"/>
            </a:solidFill>
            <a:prstDash val="solid"/>
            <a:round/>
            <a:headEnd type="none" w="med" len="med"/>
            <a:tailEnd type="triangle" w="med" len="med"/>
          </a:ln>
        </p:spPr>
      </p:cxnSp>
      <p:cxnSp>
        <p:nvCxnSpPr>
          <p:cNvPr id="224" name="Google Shape;224;p34"/>
          <p:cNvCxnSpPr/>
          <p:nvPr/>
        </p:nvCxnSpPr>
        <p:spPr>
          <a:xfrm rot="10800000">
            <a:off x="4560050" y="3284475"/>
            <a:ext cx="1193700" cy="200700"/>
          </a:xfrm>
          <a:prstGeom prst="straightConnector1">
            <a:avLst/>
          </a:prstGeom>
          <a:noFill/>
          <a:ln w="19050" cap="flat" cmpd="sng">
            <a:solidFill>
              <a:schemeClr val="dk2"/>
            </a:solidFill>
            <a:prstDash val="solid"/>
            <a:round/>
            <a:headEnd type="none" w="med" len="med"/>
            <a:tailEnd type="triangle" w="med" len="med"/>
          </a:ln>
        </p:spPr>
      </p:cxnSp>
      <p:cxnSp>
        <p:nvCxnSpPr>
          <p:cNvPr id="225" name="Google Shape;225;p34"/>
          <p:cNvCxnSpPr/>
          <p:nvPr/>
        </p:nvCxnSpPr>
        <p:spPr>
          <a:xfrm rot="10800000">
            <a:off x="4520925" y="4015075"/>
            <a:ext cx="1252200" cy="51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Metadata Cache</a:t>
            </a:r>
            <a:endParaRPr sz="2400"/>
          </a:p>
        </p:txBody>
      </p:sp>
      <p:sp>
        <p:nvSpPr>
          <p:cNvPr id="231" name="Google Shape;231;p35"/>
          <p:cNvSpPr txBox="1">
            <a:spLocks noGrp="1"/>
          </p:cNvSpPr>
          <p:nvPr>
            <p:ph type="body" idx="1"/>
          </p:nvPr>
        </p:nvSpPr>
        <p:spPr>
          <a:xfrm>
            <a:off x="4962475" y="1534975"/>
            <a:ext cx="3552900" cy="34689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Metadata Cache enables zero-copy cloning capabilities</a:t>
            </a:r>
            <a:endParaRPr sz="1200"/>
          </a:p>
          <a:p>
            <a:pPr marL="457200" lvl="0" indent="-304800" algn="l" rtl="0">
              <a:lnSpc>
                <a:spcPct val="100000"/>
              </a:lnSpc>
              <a:spcBef>
                <a:spcPts val="800"/>
              </a:spcBef>
              <a:spcAft>
                <a:spcPts val="0"/>
              </a:spcAft>
              <a:buSzPts val="1200"/>
              <a:buChar char="•"/>
            </a:pPr>
            <a:r>
              <a:rPr lang="en" sz="1200"/>
              <a:t>Cloned object is considered an entirely new object</a:t>
            </a:r>
            <a:endParaRPr sz="1200"/>
          </a:p>
          <a:p>
            <a:pPr marL="457200" lvl="0" indent="-304800" algn="l" rtl="0">
              <a:lnSpc>
                <a:spcPct val="100000"/>
              </a:lnSpc>
              <a:spcBef>
                <a:spcPts val="800"/>
              </a:spcBef>
              <a:spcAft>
                <a:spcPts val="0"/>
              </a:spcAft>
              <a:buSzPts val="1200"/>
              <a:buChar char="•"/>
            </a:pPr>
            <a:r>
              <a:rPr lang="en" sz="1200"/>
              <a:t>Any privileges on the source object are retained on the cloned object</a:t>
            </a:r>
            <a:endParaRPr sz="1200"/>
          </a:p>
          <a:p>
            <a:pPr marL="457200" lvl="0" indent="-304800" algn="l" rtl="0">
              <a:lnSpc>
                <a:spcPct val="100000"/>
              </a:lnSpc>
              <a:spcBef>
                <a:spcPts val="800"/>
              </a:spcBef>
              <a:spcAft>
                <a:spcPts val="600"/>
              </a:spcAft>
              <a:buSzPts val="1200"/>
              <a:buChar char="•"/>
            </a:pPr>
            <a:r>
              <a:rPr lang="en" sz="1200"/>
              <a:t>Any privileges granted on the source object are not transferred to the cloned object</a:t>
            </a:r>
            <a:endParaRPr sz="1200"/>
          </a:p>
        </p:txBody>
      </p:sp>
      <p:pic>
        <p:nvPicPr>
          <p:cNvPr id="232" name="Google Shape;232;p35"/>
          <p:cNvPicPr preferRelativeResize="0"/>
          <p:nvPr/>
        </p:nvPicPr>
        <p:blipFill>
          <a:blip r:embed="rId3">
            <a:alphaModFix/>
          </a:blip>
          <a:stretch>
            <a:fillRect/>
          </a:stretch>
        </p:blipFill>
        <p:spPr>
          <a:xfrm>
            <a:off x="628650" y="1534975"/>
            <a:ext cx="3746649" cy="2452200"/>
          </a:xfrm>
          <a:prstGeom prst="rect">
            <a:avLst/>
          </a:prstGeom>
          <a:noFill/>
          <a:ln>
            <a:noFill/>
          </a:ln>
        </p:spPr>
      </p:pic>
      <p:cxnSp>
        <p:nvCxnSpPr>
          <p:cNvPr id="233" name="Google Shape;233;p35"/>
          <p:cNvCxnSpPr>
            <a:endCxn id="234" idx="2"/>
          </p:cNvCxnSpPr>
          <p:nvPr/>
        </p:nvCxnSpPr>
        <p:spPr>
          <a:xfrm flipH="1">
            <a:off x="4423025" y="1756800"/>
            <a:ext cx="728700" cy="1416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35"/>
          <p:cNvSpPr txBox="1">
            <a:spLocks noGrp="1"/>
          </p:cNvSpPr>
          <p:nvPr>
            <p:ph type="body" idx="1"/>
          </p:nvPr>
        </p:nvSpPr>
        <p:spPr>
          <a:xfrm>
            <a:off x="330575" y="924900"/>
            <a:ext cx="8184900" cy="973500"/>
          </a:xfrm>
          <a:prstGeom prst="rect">
            <a:avLst/>
          </a:prstGeom>
        </p:spPr>
        <p:txBody>
          <a:bodyPr spcFirstLastPara="1" wrap="square" lIns="68575" tIns="34275" rIns="68575" bIns="34275" anchor="t" anchorCtr="0">
            <a:noAutofit/>
          </a:bodyPr>
          <a:lstStyle/>
          <a:p>
            <a:pPr marL="457200" lvl="0" indent="-304800" algn="l" rtl="0">
              <a:spcBef>
                <a:spcPts val="800"/>
              </a:spcBef>
              <a:spcAft>
                <a:spcPts val="0"/>
              </a:spcAft>
              <a:buSzPts val="1200"/>
              <a:buChar char="•"/>
            </a:pPr>
            <a:r>
              <a:rPr lang="en" sz="1200"/>
              <a:t>Micro-partition files are stored in the metadata cache in Snowflake-proprietary format</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Time Travel</a:t>
            </a:r>
            <a:endParaRPr sz="2400"/>
          </a:p>
        </p:txBody>
      </p:sp>
      <p:sp>
        <p:nvSpPr>
          <p:cNvPr id="240" name="Google Shape;240;p36"/>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500"/>
              </a:spcBef>
              <a:spcAft>
                <a:spcPts val="0"/>
              </a:spcAft>
              <a:buSzPts val="1200"/>
              <a:buChar char="•"/>
            </a:pPr>
            <a:r>
              <a:rPr lang="en" sz="1200"/>
              <a:t>Enables instant roll-back to protect against user error, processing error or data corruption</a:t>
            </a:r>
            <a:endParaRPr sz="1200"/>
          </a:p>
          <a:p>
            <a:pPr marL="457200" marR="0" lvl="0" indent="-304800" algn="l" rtl="0">
              <a:lnSpc>
                <a:spcPct val="100000"/>
              </a:lnSpc>
              <a:spcBef>
                <a:spcPts val="600"/>
              </a:spcBef>
              <a:spcAft>
                <a:spcPts val="0"/>
              </a:spcAft>
              <a:buSzPts val="1200"/>
              <a:buChar char="•"/>
            </a:pPr>
            <a:r>
              <a:rPr lang="en" sz="1200"/>
              <a:t>Old micro-partition files are retained and queried to “roll-back” instance to a point within retention window</a:t>
            </a:r>
            <a:endParaRPr sz="1200"/>
          </a:p>
          <a:p>
            <a:pPr marL="457200" marR="0" lvl="0" indent="-304800" algn="l" rtl="0">
              <a:lnSpc>
                <a:spcPct val="100000"/>
              </a:lnSpc>
              <a:spcBef>
                <a:spcPts val="600"/>
              </a:spcBef>
              <a:spcAft>
                <a:spcPts val="0"/>
              </a:spcAft>
              <a:buSzPts val="1200"/>
              <a:buChar char="•"/>
            </a:pPr>
            <a:r>
              <a:rPr lang="en" sz="1200"/>
              <a:t>Different table types hold different retention windows</a:t>
            </a:r>
            <a:endParaRPr sz="1200"/>
          </a:p>
          <a:p>
            <a:pPr marL="914400" marR="0" lvl="1" indent="-304800" algn="l" rtl="0">
              <a:lnSpc>
                <a:spcPct val="100000"/>
              </a:lnSpc>
              <a:spcBef>
                <a:spcPts val="600"/>
              </a:spcBef>
              <a:spcAft>
                <a:spcPts val="0"/>
              </a:spcAft>
              <a:buSzPts val="1200"/>
              <a:buChar char="–"/>
            </a:pPr>
            <a:r>
              <a:rPr lang="en" sz="1200"/>
              <a:t>Preset by user between 0 and 90 days</a:t>
            </a:r>
            <a:endParaRPr sz="1200"/>
          </a:p>
          <a:p>
            <a:pPr marL="457200" marR="0" lvl="0" indent="0" algn="l" rtl="0">
              <a:lnSpc>
                <a:spcPct val="90000"/>
              </a:lnSpc>
              <a:spcBef>
                <a:spcPts val="800"/>
              </a:spcBef>
              <a:spcAft>
                <a:spcPts val="0"/>
              </a:spcAft>
              <a:buNone/>
            </a:pPr>
            <a:endParaRPr/>
          </a:p>
        </p:txBody>
      </p:sp>
      <p:pic>
        <p:nvPicPr>
          <p:cNvPr id="241" name="Google Shape;241;p36"/>
          <p:cNvPicPr preferRelativeResize="0"/>
          <p:nvPr/>
        </p:nvPicPr>
        <p:blipFill>
          <a:blip r:embed="rId3">
            <a:alphaModFix/>
          </a:blip>
          <a:stretch>
            <a:fillRect/>
          </a:stretch>
        </p:blipFill>
        <p:spPr>
          <a:xfrm>
            <a:off x="628662" y="2391325"/>
            <a:ext cx="7766675" cy="172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Architecture: Failsafe</a:t>
            </a:r>
            <a:endParaRPr sz="2400"/>
          </a:p>
        </p:txBody>
      </p:sp>
      <p:sp>
        <p:nvSpPr>
          <p:cNvPr id="247" name="Google Shape;247;p37"/>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Fail-safe ensures historical data is protected in the event of a system failure</a:t>
            </a:r>
            <a:endParaRPr sz="1200"/>
          </a:p>
          <a:p>
            <a:pPr marL="457200" lvl="0" indent="-304800" algn="l" rtl="0">
              <a:lnSpc>
                <a:spcPct val="100000"/>
              </a:lnSpc>
              <a:spcBef>
                <a:spcPts val="800"/>
              </a:spcBef>
              <a:spcAft>
                <a:spcPts val="0"/>
              </a:spcAft>
              <a:buSzPts val="1200"/>
              <a:buChar char="•"/>
            </a:pPr>
            <a:r>
              <a:rPr lang="en" sz="1200"/>
              <a:t>Provides a non-configurable 7 day retention window in which data can be recovered</a:t>
            </a:r>
            <a:endParaRPr sz="1200"/>
          </a:p>
          <a:p>
            <a:pPr marL="914400" lvl="1" indent="-304800" algn="l" rtl="0">
              <a:lnSpc>
                <a:spcPct val="100000"/>
              </a:lnSpc>
              <a:spcBef>
                <a:spcPts val="800"/>
              </a:spcBef>
              <a:spcAft>
                <a:spcPts val="0"/>
              </a:spcAft>
              <a:buSzPts val="1200"/>
              <a:buChar char="–"/>
            </a:pPr>
            <a:r>
              <a:rPr lang="en" sz="1200"/>
              <a:t>This period starts immediately after the time travel window ends</a:t>
            </a:r>
            <a:endParaRPr sz="1200"/>
          </a:p>
          <a:p>
            <a:pPr marL="457200" lvl="0" indent="-304800" algn="l" rtl="0">
              <a:lnSpc>
                <a:spcPct val="100000"/>
              </a:lnSpc>
              <a:spcBef>
                <a:spcPts val="800"/>
              </a:spcBef>
              <a:spcAft>
                <a:spcPts val="600"/>
              </a:spcAft>
              <a:buSzPts val="1200"/>
              <a:buChar char="•"/>
            </a:pPr>
            <a:r>
              <a:rPr lang="en" sz="1200"/>
              <a:t>Operations are performed by Snowflake, not by the user</a:t>
            </a:r>
            <a:endParaRPr sz="1200"/>
          </a:p>
        </p:txBody>
      </p:sp>
      <p:pic>
        <p:nvPicPr>
          <p:cNvPr id="248" name="Google Shape;248;p37"/>
          <p:cNvPicPr preferRelativeResize="0"/>
          <p:nvPr/>
        </p:nvPicPr>
        <p:blipFill>
          <a:blip r:embed="rId3">
            <a:alphaModFix/>
          </a:blip>
          <a:stretch>
            <a:fillRect/>
          </a:stretch>
        </p:blipFill>
        <p:spPr>
          <a:xfrm>
            <a:off x="2084900" y="2281921"/>
            <a:ext cx="4974199" cy="220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Zero-Copy Cloning</a:t>
            </a:r>
            <a:endParaRPr sz="2400"/>
          </a:p>
        </p:txBody>
      </p:sp>
      <p:sp>
        <p:nvSpPr>
          <p:cNvPr id="254" name="Google Shape;254;p38"/>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Zero-Copy cloning enables you to quickly create a copy of an object within your Snowflake instance</a:t>
            </a:r>
            <a:endParaRPr sz="1200"/>
          </a:p>
          <a:p>
            <a:pPr marL="457200" lvl="0" indent="-304800" algn="l" rtl="0">
              <a:lnSpc>
                <a:spcPct val="100000"/>
              </a:lnSpc>
              <a:spcBef>
                <a:spcPts val="800"/>
              </a:spcBef>
              <a:spcAft>
                <a:spcPts val="600"/>
              </a:spcAft>
              <a:buSzPts val="1200"/>
              <a:buChar char="•"/>
            </a:pPr>
            <a:r>
              <a:rPr lang="en" sz="1200"/>
              <a:t>If you are utilizing time-travel feature, be sure to include AT or BEFORE clause in the execution statement</a:t>
            </a:r>
            <a:endParaRPr sz="1200"/>
          </a:p>
        </p:txBody>
      </p:sp>
      <p:pic>
        <p:nvPicPr>
          <p:cNvPr id="255" name="Google Shape;255;p38"/>
          <p:cNvPicPr preferRelativeResize="0"/>
          <p:nvPr/>
        </p:nvPicPr>
        <p:blipFill>
          <a:blip r:embed="rId3">
            <a:alphaModFix/>
          </a:blip>
          <a:stretch>
            <a:fillRect/>
          </a:stretch>
        </p:blipFill>
        <p:spPr>
          <a:xfrm>
            <a:off x="628650" y="2203350"/>
            <a:ext cx="7921899" cy="9608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Query Cache</a:t>
            </a:r>
            <a:endParaRPr sz="2400"/>
          </a:p>
        </p:txBody>
      </p:sp>
      <p:sp>
        <p:nvSpPr>
          <p:cNvPr id="261" name="Google Shape;261;p39"/>
          <p:cNvSpPr txBox="1">
            <a:spLocks noGrp="1"/>
          </p:cNvSpPr>
          <p:nvPr>
            <p:ph type="body" idx="1"/>
          </p:nvPr>
        </p:nvSpPr>
        <p:spPr>
          <a:xfrm>
            <a:off x="5175750" y="1001575"/>
            <a:ext cx="3339600" cy="34689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All queries and results are stored in query cache for 24 hours</a:t>
            </a:r>
            <a:br>
              <a:rPr lang="en" sz="1200"/>
            </a:br>
            <a:endParaRPr sz="1200"/>
          </a:p>
          <a:p>
            <a:pPr marL="457200" lvl="0" indent="-304800" algn="l" rtl="0">
              <a:lnSpc>
                <a:spcPct val="100000"/>
              </a:lnSpc>
              <a:spcBef>
                <a:spcPts val="800"/>
              </a:spcBef>
              <a:spcAft>
                <a:spcPts val="0"/>
              </a:spcAft>
              <a:buSzPts val="1200"/>
              <a:buChar char="•"/>
            </a:pPr>
            <a:r>
              <a:rPr lang="en" sz="1200"/>
              <a:t>Query cache enables optimized query response and execution</a:t>
            </a:r>
            <a:br>
              <a:rPr lang="en" sz="1200"/>
            </a:br>
            <a:endParaRPr sz="1200"/>
          </a:p>
          <a:p>
            <a:pPr marL="457200" lvl="0" indent="-304800" algn="l" rtl="0">
              <a:lnSpc>
                <a:spcPct val="100000"/>
              </a:lnSpc>
              <a:spcBef>
                <a:spcPts val="800"/>
              </a:spcBef>
              <a:spcAft>
                <a:spcPts val="600"/>
              </a:spcAft>
              <a:buSzPts val="1200"/>
              <a:buChar char="•"/>
            </a:pPr>
            <a:r>
              <a:rPr lang="en" sz="1200"/>
              <a:t>The power of caching can be viewed in the query execution plan</a:t>
            </a:r>
            <a:endParaRPr sz="1200"/>
          </a:p>
        </p:txBody>
      </p:sp>
      <p:pic>
        <p:nvPicPr>
          <p:cNvPr id="262" name="Google Shape;262;p39"/>
          <p:cNvPicPr preferRelativeResize="0"/>
          <p:nvPr/>
        </p:nvPicPr>
        <p:blipFill>
          <a:blip r:embed="rId3">
            <a:alphaModFix/>
          </a:blip>
          <a:stretch>
            <a:fillRect/>
          </a:stretch>
        </p:blipFill>
        <p:spPr>
          <a:xfrm>
            <a:off x="628650" y="1077773"/>
            <a:ext cx="4065125" cy="2660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Architecture: Query Execution</a:t>
            </a:r>
            <a:endParaRPr sz="2400"/>
          </a:p>
        </p:txBody>
      </p:sp>
      <p:pic>
        <p:nvPicPr>
          <p:cNvPr id="268" name="Google Shape;268;p40"/>
          <p:cNvPicPr preferRelativeResize="0"/>
          <p:nvPr/>
        </p:nvPicPr>
        <p:blipFill>
          <a:blip r:embed="rId3">
            <a:alphaModFix/>
          </a:blip>
          <a:stretch>
            <a:fillRect/>
          </a:stretch>
        </p:blipFill>
        <p:spPr>
          <a:xfrm>
            <a:off x="152400" y="974945"/>
            <a:ext cx="8839198" cy="36215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How It Works: Data Loading</a:t>
            </a:r>
            <a:endParaRPr sz="2400"/>
          </a:p>
        </p:txBody>
      </p:sp>
      <p:pic>
        <p:nvPicPr>
          <p:cNvPr id="274" name="Google Shape;274;p41"/>
          <p:cNvPicPr preferRelativeResize="0"/>
          <p:nvPr/>
        </p:nvPicPr>
        <p:blipFill>
          <a:blip r:embed="rId3">
            <a:alphaModFix/>
          </a:blip>
          <a:stretch>
            <a:fillRect/>
          </a:stretch>
        </p:blipFill>
        <p:spPr>
          <a:xfrm>
            <a:off x="704850" y="1008050"/>
            <a:ext cx="7810499" cy="3443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How It Works: Staging</a:t>
            </a:r>
            <a:endParaRPr sz="2400"/>
          </a:p>
        </p:txBody>
      </p:sp>
      <p:sp>
        <p:nvSpPr>
          <p:cNvPr id="280" name="Google Shape;280;p42"/>
          <p:cNvSpPr txBox="1">
            <a:spLocks noGrp="1"/>
          </p:cNvSpPr>
          <p:nvPr>
            <p:ph type="body" idx="1"/>
          </p:nvPr>
        </p:nvSpPr>
        <p:spPr>
          <a:xfrm>
            <a:off x="476250" y="971000"/>
            <a:ext cx="44370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Data loading is performed in two, separate steps</a:t>
            </a:r>
            <a:endParaRPr sz="1200"/>
          </a:p>
          <a:p>
            <a:pPr marL="457200" lvl="0" indent="-304800" algn="l" rtl="0">
              <a:lnSpc>
                <a:spcPct val="100000"/>
              </a:lnSpc>
              <a:spcBef>
                <a:spcPts val="800"/>
              </a:spcBef>
              <a:spcAft>
                <a:spcPts val="0"/>
              </a:spcAft>
              <a:buSzPts val="1200"/>
              <a:buChar char="•"/>
            </a:pPr>
            <a:r>
              <a:rPr lang="en" sz="1200"/>
              <a:t>Initial step involves uploading files into an internal or external staging area</a:t>
            </a:r>
            <a:endParaRPr sz="1200"/>
          </a:p>
          <a:p>
            <a:pPr marL="457200" lvl="0" indent="-304800" algn="l" rtl="0">
              <a:lnSpc>
                <a:spcPct val="100000"/>
              </a:lnSpc>
              <a:spcBef>
                <a:spcPts val="800"/>
              </a:spcBef>
              <a:spcAft>
                <a:spcPts val="0"/>
              </a:spcAft>
              <a:buSzPts val="1200"/>
              <a:buChar char="•"/>
            </a:pPr>
            <a:r>
              <a:rPr lang="en" sz="1200"/>
              <a:t>Internal Staging:</a:t>
            </a:r>
            <a:endParaRPr sz="1200"/>
          </a:p>
          <a:p>
            <a:pPr marL="914400" lvl="1" indent="-304800" algn="l" rtl="0">
              <a:lnSpc>
                <a:spcPct val="100000"/>
              </a:lnSpc>
              <a:spcBef>
                <a:spcPts val="800"/>
              </a:spcBef>
              <a:spcAft>
                <a:spcPts val="0"/>
              </a:spcAft>
              <a:buSzPts val="1200"/>
              <a:buChar char="–"/>
            </a:pPr>
            <a:r>
              <a:rPr lang="en" sz="1200"/>
              <a:t>Files placed in Snowflake managed storage</a:t>
            </a:r>
            <a:endParaRPr sz="1200"/>
          </a:p>
          <a:p>
            <a:pPr marL="914400" lvl="1" indent="-304800" algn="l" rtl="0">
              <a:lnSpc>
                <a:spcPct val="100000"/>
              </a:lnSpc>
              <a:spcBef>
                <a:spcPts val="800"/>
              </a:spcBef>
              <a:spcAft>
                <a:spcPts val="0"/>
              </a:spcAft>
              <a:buSzPts val="1200"/>
              <a:buChar char="–"/>
            </a:pPr>
            <a:r>
              <a:rPr lang="en" sz="1200"/>
              <a:t>Once dropped, files are gone and not recoverable</a:t>
            </a:r>
            <a:endParaRPr sz="1200"/>
          </a:p>
          <a:p>
            <a:pPr marL="457200" lvl="0" indent="-304800" algn="l" rtl="0">
              <a:lnSpc>
                <a:spcPct val="100000"/>
              </a:lnSpc>
              <a:spcBef>
                <a:spcPts val="800"/>
              </a:spcBef>
              <a:spcAft>
                <a:spcPts val="0"/>
              </a:spcAft>
              <a:buSzPts val="1200"/>
              <a:buChar char="•"/>
            </a:pPr>
            <a:r>
              <a:rPr lang="en" sz="1200"/>
              <a:t>External Staging:</a:t>
            </a:r>
            <a:endParaRPr sz="1200"/>
          </a:p>
          <a:p>
            <a:pPr marL="914400" lvl="1" indent="-304800" algn="l" rtl="0">
              <a:lnSpc>
                <a:spcPct val="100000"/>
              </a:lnSpc>
              <a:spcBef>
                <a:spcPts val="800"/>
              </a:spcBef>
              <a:spcAft>
                <a:spcPts val="0"/>
              </a:spcAft>
              <a:buSzPts val="1200"/>
              <a:buChar char="–"/>
            </a:pPr>
            <a:r>
              <a:rPr lang="en" sz="1200"/>
              <a:t>Amazon S3 or Azure Blob Storage</a:t>
            </a:r>
            <a:endParaRPr sz="1200"/>
          </a:p>
          <a:p>
            <a:pPr marL="914400" lvl="1" indent="-304800" algn="l" rtl="0">
              <a:lnSpc>
                <a:spcPct val="100000"/>
              </a:lnSpc>
              <a:spcBef>
                <a:spcPts val="800"/>
              </a:spcBef>
              <a:spcAft>
                <a:spcPts val="0"/>
              </a:spcAft>
              <a:buSzPts val="1200"/>
              <a:buChar char="–"/>
            </a:pPr>
            <a:r>
              <a:rPr lang="en" sz="1200"/>
              <a:t>Once dropped, files persist in external cloud storage</a:t>
            </a:r>
            <a:endParaRPr sz="1200"/>
          </a:p>
          <a:p>
            <a:pPr marL="914400" lvl="1" indent="-304800" algn="l" rtl="0">
              <a:lnSpc>
                <a:spcPct val="100000"/>
              </a:lnSpc>
              <a:spcBef>
                <a:spcPts val="800"/>
              </a:spcBef>
              <a:spcAft>
                <a:spcPts val="600"/>
              </a:spcAft>
              <a:buSzPts val="1200"/>
              <a:buChar char="–"/>
            </a:pPr>
            <a:r>
              <a:rPr lang="en" sz="1200"/>
              <a:t>Pass credentials to access cloud object location</a:t>
            </a:r>
            <a:endParaRPr sz="1200"/>
          </a:p>
        </p:txBody>
      </p:sp>
      <p:pic>
        <p:nvPicPr>
          <p:cNvPr id="281" name="Google Shape;281;p42"/>
          <p:cNvPicPr preferRelativeResize="0"/>
          <p:nvPr/>
        </p:nvPicPr>
        <p:blipFill>
          <a:blip r:embed="rId3">
            <a:alphaModFix/>
          </a:blip>
          <a:stretch>
            <a:fillRect/>
          </a:stretch>
        </p:blipFill>
        <p:spPr>
          <a:xfrm>
            <a:off x="5703751" y="971000"/>
            <a:ext cx="2768001" cy="344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Training Agenda</a:t>
            </a:r>
            <a:endParaRPr/>
          </a:p>
        </p:txBody>
      </p:sp>
      <p:graphicFrame>
        <p:nvGraphicFramePr>
          <p:cNvPr id="91" name="Google Shape;91;p16"/>
          <p:cNvGraphicFramePr/>
          <p:nvPr/>
        </p:nvGraphicFramePr>
        <p:xfrm>
          <a:off x="952500" y="1159925"/>
          <a:ext cx="3000000" cy="3000000"/>
        </p:xfrm>
        <a:graphic>
          <a:graphicData uri="http://schemas.openxmlformats.org/drawingml/2006/table">
            <a:tbl>
              <a:tblPr>
                <a:noFill/>
                <a:tableStyleId>{A3C3973F-2EE8-4E4B-8068-B5F920C076EF}</a:tableStyleId>
              </a:tblPr>
              <a:tblGrid>
                <a:gridCol w="1965750"/>
                <a:gridCol w="1699775"/>
                <a:gridCol w="3573475"/>
              </a:tblGrid>
              <a:tr h="214375">
                <a:tc>
                  <a:txBody>
                    <a:bodyPr/>
                    <a:lstStyle/>
                    <a:p>
                      <a:pPr marL="0" lvl="0" indent="0" algn="ctr" rtl="0">
                        <a:spcBef>
                          <a:spcPts val="0"/>
                        </a:spcBef>
                        <a:spcAft>
                          <a:spcPts val="0"/>
                        </a:spcAft>
                        <a:buNone/>
                      </a:pPr>
                      <a:r>
                        <a:rPr lang="en" sz="1000" b="1">
                          <a:solidFill>
                            <a:srgbClr val="FFFFFF"/>
                          </a:solidFill>
                          <a:latin typeface="Century Gothic"/>
                          <a:ea typeface="Century Gothic"/>
                          <a:cs typeface="Century Gothic"/>
                          <a:sym typeface="Century Gothic"/>
                        </a:rPr>
                        <a:t>Topic</a:t>
                      </a:r>
                      <a:endParaRPr sz="1000" b="1">
                        <a:solidFill>
                          <a:srgbClr val="FFFFFF"/>
                        </a:solidFill>
                        <a:latin typeface="Century Gothic"/>
                        <a:ea typeface="Century Gothic"/>
                        <a:cs typeface="Century Gothic"/>
                        <a:sym typeface="Century Gothic"/>
                      </a:endParaRPr>
                    </a:p>
                  </a:txBody>
                  <a:tcPr marL="91425" marR="91425" marT="91425" marB="91425">
                    <a:solidFill>
                      <a:schemeClr val="accent2"/>
                    </a:solidFill>
                  </a:tcPr>
                </a:tc>
                <a:tc>
                  <a:txBody>
                    <a:bodyPr/>
                    <a:lstStyle/>
                    <a:p>
                      <a:pPr marL="0" lvl="0" indent="0" algn="ctr" rtl="0">
                        <a:spcBef>
                          <a:spcPts val="0"/>
                        </a:spcBef>
                        <a:spcAft>
                          <a:spcPts val="0"/>
                        </a:spcAft>
                        <a:buNone/>
                      </a:pPr>
                      <a:r>
                        <a:rPr lang="en" sz="1000" b="1">
                          <a:solidFill>
                            <a:srgbClr val="FFFFFF"/>
                          </a:solidFill>
                          <a:latin typeface="Century Gothic"/>
                          <a:ea typeface="Century Gothic"/>
                          <a:cs typeface="Century Gothic"/>
                          <a:sym typeface="Century Gothic"/>
                        </a:rPr>
                        <a:t>Time</a:t>
                      </a:r>
                      <a:endParaRPr sz="1000" b="1">
                        <a:solidFill>
                          <a:srgbClr val="FFFFFF"/>
                        </a:solidFill>
                        <a:latin typeface="Century Gothic"/>
                        <a:ea typeface="Century Gothic"/>
                        <a:cs typeface="Century Gothic"/>
                        <a:sym typeface="Century Gothic"/>
                      </a:endParaRPr>
                    </a:p>
                  </a:txBody>
                  <a:tcPr marL="91425" marR="91425" marT="91425" marB="91425">
                    <a:solidFill>
                      <a:schemeClr val="accent2"/>
                    </a:solidFill>
                  </a:tcPr>
                </a:tc>
                <a:tc>
                  <a:txBody>
                    <a:bodyPr/>
                    <a:lstStyle/>
                    <a:p>
                      <a:pPr marL="0" lvl="0" indent="0" algn="ctr" rtl="0">
                        <a:spcBef>
                          <a:spcPts val="0"/>
                        </a:spcBef>
                        <a:spcAft>
                          <a:spcPts val="0"/>
                        </a:spcAft>
                        <a:buNone/>
                      </a:pPr>
                      <a:r>
                        <a:rPr lang="en" sz="1000" b="1">
                          <a:solidFill>
                            <a:srgbClr val="FFFFFF"/>
                          </a:solidFill>
                          <a:latin typeface="Century Gothic"/>
                          <a:ea typeface="Century Gothic"/>
                          <a:cs typeface="Century Gothic"/>
                          <a:sym typeface="Century Gothic"/>
                        </a:rPr>
                        <a:t>Subjects Covered</a:t>
                      </a:r>
                      <a:endParaRPr sz="1000" b="1">
                        <a:solidFill>
                          <a:srgbClr val="FFFFFF"/>
                        </a:solidFill>
                        <a:latin typeface="Century Gothic"/>
                        <a:ea typeface="Century Gothic"/>
                        <a:cs typeface="Century Gothic"/>
                        <a:sym typeface="Century Gothic"/>
                      </a:endParaRPr>
                    </a:p>
                  </a:txBody>
                  <a:tcPr marL="91425" marR="91425" marT="91425" marB="91425">
                    <a:solidFill>
                      <a:schemeClr val="accent2"/>
                    </a:solidFill>
                  </a:tcPr>
                </a:tc>
              </a:tr>
              <a:tr h="381000">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Architecture Overview</a:t>
                      </a:r>
                      <a:endParaRPr sz="90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9:15 - 10:30</a:t>
                      </a:r>
                      <a:endParaRPr sz="900">
                        <a:latin typeface="Century Gothic"/>
                        <a:ea typeface="Century Gothic"/>
                        <a:cs typeface="Century Gothic"/>
                        <a:sym typeface="Century Gothic"/>
                      </a:endParaRPr>
                    </a:p>
                  </a:txBody>
                  <a:tcPr marL="91425" marR="91425" marT="91425" marB="91425"/>
                </a:tc>
                <a:tc>
                  <a:txBody>
                    <a:bodyPr/>
                    <a:lstStyle/>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Intro to cloud data warehouse</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Snowflake in the Enterprise Data Landscape</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Snowflake Documentation &amp; resources</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Snowflake at Discover: discussion &amp; Q/A</a:t>
                      </a:r>
                      <a:endParaRPr sz="900">
                        <a:latin typeface="Century Gothic"/>
                        <a:ea typeface="Century Gothic"/>
                        <a:cs typeface="Century Gothic"/>
                        <a:sym typeface="Century Gothic"/>
                      </a:endParaRPr>
                    </a:p>
                  </a:txBody>
                  <a:tcPr marL="91425" marR="91425" marT="91425" marB="91425"/>
                </a:tc>
              </a:tr>
              <a:tr h="381000">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Technical Overview</a:t>
                      </a:r>
                      <a:endParaRPr sz="90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10:45 - 12:00</a:t>
                      </a:r>
                      <a:endParaRPr sz="900">
                        <a:latin typeface="Century Gothic"/>
                        <a:ea typeface="Century Gothic"/>
                        <a:cs typeface="Century Gothic"/>
                        <a:sym typeface="Century Gothic"/>
                      </a:endParaRPr>
                    </a:p>
                  </a:txBody>
                  <a:tcPr marL="91425" marR="91425" marT="91425" marB="91425"/>
                </a:tc>
                <a:tc>
                  <a:txBody>
                    <a:bodyPr/>
                    <a:lstStyle/>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Snowflake file structure</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Query history</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Security</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Performance &amp; optimization</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Scaling basics</a:t>
                      </a:r>
                      <a:endParaRPr sz="900">
                        <a:latin typeface="Century Gothic"/>
                        <a:ea typeface="Century Gothic"/>
                        <a:cs typeface="Century Gothic"/>
                        <a:sym typeface="Century Gothic"/>
                      </a:endParaRPr>
                    </a:p>
                  </a:txBody>
                  <a:tcPr marL="91425" marR="91425" marT="91425" marB="91425"/>
                </a:tc>
              </a:tr>
              <a:tr h="381000">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Workshop Part 1</a:t>
                      </a:r>
                      <a:endParaRPr sz="90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1:00 - 2:30</a:t>
                      </a:r>
                      <a:endParaRPr sz="900">
                        <a:latin typeface="Century Gothic"/>
                        <a:ea typeface="Century Gothic"/>
                        <a:cs typeface="Century Gothic"/>
                        <a:sym typeface="Century Gothic"/>
                      </a:endParaRPr>
                    </a:p>
                  </a:txBody>
                  <a:tcPr marL="91425" marR="91425" marT="91425" marB="91425"/>
                </a:tc>
                <a:tc>
                  <a:txBody>
                    <a:bodyPr/>
                    <a:lstStyle/>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Snowflake GUI overview</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Demo and overview of tabs</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User credentials &amp; access</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History and troubleshooting tips</a:t>
                      </a:r>
                      <a:endParaRPr sz="900">
                        <a:latin typeface="Century Gothic"/>
                        <a:ea typeface="Century Gothic"/>
                        <a:cs typeface="Century Gothic"/>
                        <a:sym typeface="Century Gothic"/>
                      </a:endParaRPr>
                    </a:p>
                  </a:txBody>
                  <a:tcPr marL="91425" marR="91425" marT="91425" marB="91425"/>
                </a:tc>
              </a:tr>
              <a:tr h="381000">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Workshop Part 2</a:t>
                      </a:r>
                      <a:endParaRPr sz="90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 sz="900">
                          <a:latin typeface="Century Gothic"/>
                          <a:ea typeface="Century Gothic"/>
                          <a:cs typeface="Century Gothic"/>
                          <a:sym typeface="Century Gothic"/>
                        </a:rPr>
                        <a:t>2:45 - 4:00</a:t>
                      </a:r>
                      <a:endParaRPr sz="900">
                        <a:latin typeface="Century Gothic"/>
                        <a:ea typeface="Century Gothic"/>
                        <a:cs typeface="Century Gothic"/>
                        <a:sym typeface="Century Gothic"/>
                      </a:endParaRPr>
                    </a:p>
                  </a:txBody>
                  <a:tcPr marL="91425" marR="91425" marT="91425" marB="91425"/>
                </a:tc>
                <a:tc>
                  <a:txBody>
                    <a:bodyPr/>
                    <a:lstStyle/>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Sample problems</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Hands-on development</a:t>
                      </a:r>
                      <a:endParaRPr sz="900">
                        <a:latin typeface="Century Gothic"/>
                        <a:ea typeface="Century Gothic"/>
                        <a:cs typeface="Century Gothic"/>
                        <a:sym typeface="Century Gothic"/>
                      </a:endParaRPr>
                    </a:p>
                    <a:p>
                      <a:pPr marL="457200" lvl="0" indent="-285750" algn="l" rtl="0">
                        <a:spcBef>
                          <a:spcPts val="0"/>
                        </a:spcBef>
                        <a:spcAft>
                          <a:spcPts val="0"/>
                        </a:spcAft>
                        <a:buSzPts val="900"/>
                        <a:buFont typeface="Century Gothic"/>
                        <a:buChar char="-"/>
                      </a:pPr>
                      <a:r>
                        <a:rPr lang="en" sz="900">
                          <a:latin typeface="Century Gothic"/>
                          <a:ea typeface="Century Gothic"/>
                          <a:cs typeface="Century Gothic"/>
                          <a:sym typeface="Century Gothic"/>
                        </a:rPr>
                        <a:t>Discussion of Discover-specific workloads</a:t>
                      </a:r>
                      <a:endParaRPr sz="900">
                        <a:latin typeface="Century Gothic"/>
                        <a:ea typeface="Century Gothic"/>
                        <a:cs typeface="Century Gothic"/>
                        <a:sym typeface="Century Gothic"/>
                      </a:endParaRPr>
                    </a:p>
                  </a:txBody>
                  <a:tcPr marL="91425" marR="91425" marT="91425" marB="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Data Loading</a:t>
            </a:r>
            <a:endParaRPr sz="2400"/>
          </a:p>
        </p:txBody>
      </p:sp>
      <p:sp>
        <p:nvSpPr>
          <p:cNvPr id="287" name="Google Shape;287;p43"/>
          <p:cNvSpPr txBox="1">
            <a:spLocks noGrp="1"/>
          </p:cNvSpPr>
          <p:nvPr>
            <p:ph type="body" idx="1"/>
          </p:nvPr>
        </p:nvSpPr>
        <p:spPr>
          <a:xfrm>
            <a:off x="476250" y="1258300"/>
            <a:ext cx="2521500" cy="33747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Bulk Loading:</a:t>
            </a:r>
            <a:endParaRPr sz="1200"/>
          </a:p>
          <a:p>
            <a:pPr marL="914400" lvl="1" indent="-304800" algn="l" rtl="0">
              <a:lnSpc>
                <a:spcPct val="100000"/>
              </a:lnSpc>
              <a:spcBef>
                <a:spcPts val="800"/>
              </a:spcBef>
              <a:spcAft>
                <a:spcPts val="0"/>
              </a:spcAft>
              <a:buSzPts val="1200"/>
              <a:buChar char="–"/>
            </a:pPr>
            <a:r>
              <a:rPr lang="en" sz="1200"/>
              <a:t>Local Files</a:t>
            </a:r>
            <a:endParaRPr sz="1200"/>
          </a:p>
          <a:p>
            <a:pPr marL="914400" lvl="1" indent="-304800" algn="l" rtl="0">
              <a:lnSpc>
                <a:spcPct val="100000"/>
              </a:lnSpc>
              <a:spcBef>
                <a:spcPts val="800"/>
              </a:spcBef>
              <a:spcAft>
                <a:spcPts val="0"/>
              </a:spcAft>
              <a:buSzPts val="1200"/>
              <a:buChar char="–"/>
            </a:pPr>
            <a:r>
              <a:rPr lang="en" sz="1200"/>
              <a:t>Cloud Staging</a:t>
            </a:r>
            <a:endParaRPr sz="1200"/>
          </a:p>
          <a:p>
            <a:pPr marL="0" lvl="0" indent="0" algn="l" rtl="0">
              <a:lnSpc>
                <a:spcPct val="100000"/>
              </a:lnSpc>
              <a:spcBef>
                <a:spcPts val="800"/>
              </a:spcBef>
              <a:spcAft>
                <a:spcPts val="0"/>
              </a:spcAft>
              <a:buNone/>
            </a:pPr>
            <a:endParaRPr sz="1200"/>
          </a:p>
          <a:p>
            <a:pPr marL="457200" lvl="0" indent="-304800" algn="l" rtl="0">
              <a:lnSpc>
                <a:spcPct val="100000"/>
              </a:lnSpc>
              <a:spcBef>
                <a:spcPts val="800"/>
              </a:spcBef>
              <a:spcAft>
                <a:spcPts val="0"/>
              </a:spcAft>
              <a:buSzPts val="1200"/>
              <a:buChar char="•"/>
            </a:pPr>
            <a:r>
              <a:rPr lang="en" sz="1200"/>
              <a:t>Continuous Loading</a:t>
            </a:r>
            <a:endParaRPr sz="1200"/>
          </a:p>
          <a:p>
            <a:pPr marL="914400" lvl="1" indent="-304800" algn="l" rtl="0">
              <a:lnSpc>
                <a:spcPct val="100000"/>
              </a:lnSpc>
              <a:spcBef>
                <a:spcPts val="800"/>
              </a:spcBef>
              <a:spcAft>
                <a:spcPts val="0"/>
              </a:spcAft>
              <a:buSzPts val="1200"/>
              <a:buChar char="–"/>
            </a:pPr>
            <a:r>
              <a:rPr lang="en" sz="1200"/>
              <a:t>Snowpipe</a:t>
            </a:r>
            <a:endParaRPr sz="1200"/>
          </a:p>
          <a:p>
            <a:pPr marL="914400" lvl="1" indent="-304800" algn="l" rtl="0">
              <a:lnSpc>
                <a:spcPct val="100000"/>
              </a:lnSpc>
              <a:spcBef>
                <a:spcPts val="800"/>
              </a:spcBef>
              <a:spcAft>
                <a:spcPts val="600"/>
              </a:spcAft>
              <a:buSzPts val="1200"/>
              <a:buChar char="–"/>
            </a:pPr>
            <a:r>
              <a:rPr lang="en" sz="1200"/>
              <a:t>Serverless Model</a:t>
            </a:r>
            <a:endParaRPr sz="1200"/>
          </a:p>
        </p:txBody>
      </p:sp>
      <p:pic>
        <p:nvPicPr>
          <p:cNvPr id="288" name="Google Shape;288;p43"/>
          <p:cNvPicPr preferRelativeResize="0"/>
          <p:nvPr/>
        </p:nvPicPr>
        <p:blipFill>
          <a:blip r:embed="rId3">
            <a:alphaModFix/>
          </a:blip>
          <a:stretch>
            <a:fillRect/>
          </a:stretch>
        </p:blipFill>
        <p:spPr>
          <a:xfrm>
            <a:off x="3099650" y="1258300"/>
            <a:ext cx="5415700" cy="29510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SQL - Bulk Loading</a:t>
            </a:r>
            <a:endParaRPr sz="2400"/>
          </a:p>
        </p:txBody>
      </p:sp>
      <p:pic>
        <p:nvPicPr>
          <p:cNvPr id="294" name="Google Shape;294;p44"/>
          <p:cNvPicPr preferRelativeResize="0"/>
          <p:nvPr/>
        </p:nvPicPr>
        <p:blipFill>
          <a:blip r:embed="rId3">
            <a:alphaModFix/>
          </a:blip>
          <a:stretch>
            <a:fillRect/>
          </a:stretch>
        </p:blipFill>
        <p:spPr>
          <a:xfrm>
            <a:off x="628650" y="1057000"/>
            <a:ext cx="7886698" cy="31834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Variables</a:t>
            </a:r>
            <a:endParaRPr sz="2400"/>
          </a:p>
        </p:txBody>
      </p:sp>
      <p:sp>
        <p:nvSpPr>
          <p:cNvPr id="300" name="Google Shape;300;p45"/>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23850" algn="l" rtl="0">
              <a:spcBef>
                <a:spcPts val="800"/>
              </a:spcBef>
              <a:spcAft>
                <a:spcPts val="0"/>
              </a:spcAft>
              <a:buSzPts val="1500"/>
              <a:buChar char="•"/>
            </a:pPr>
            <a:r>
              <a:rPr lang="en"/>
              <a:t>Snowflake also has the ability to set SQL variables for your instance</a:t>
            </a:r>
            <a:endParaRPr/>
          </a:p>
          <a:p>
            <a:pPr marL="0" lvl="0" indent="0" algn="l" rtl="0">
              <a:spcBef>
                <a:spcPts val="800"/>
              </a:spcBef>
              <a:spcAft>
                <a:spcPts val="0"/>
              </a:spcAft>
              <a:buNone/>
            </a:pPr>
            <a:endParaRPr/>
          </a:p>
          <a:p>
            <a:pPr marL="457200" lvl="0" indent="-323850" algn="l" rtl="0">
              <a:spcBef>
                <a:spcPts val="800"/>
              </a:spcBef>
              <a:spcAft>
                <a:spcPts val="0"/>
              </a:spcAft>
              <a:buSzPts val="1500"/>
              <a:buChar char="•"/>
            </a:pPr>
            <a:r>
              <a:rPr lang="en"/>
              <a:t>These can be used to store application-specific environment variables</a:t>
            </a:r>
            <a:endParaRPr/>
          </a:p>
          <a:p>
            <a:pPr marL="0" lvl="0" indent="0" algn="l" rtl="0">
              <a:spcBef>
                <a:spcPts val="800"/>
              </a:spcBef>
              <a:spcAft>
                <a:spcPts val="0"/>
              </a:spcAft>
              <a:buNone/>
            </a:pPr>
            <a:endParaRPr/>
          </a:p>
        </p:txBody>
      </p:sp>
      <p:pic>
        <p:nvPicPr>
          <p:cNvPr id="301" name="Google Shape;301;p45"/>
          <p:cNvPicPr preferRelativeResize="0"/>
          <p:nvPr/>
        </p:nvPicPr>
        <p:blipFill>
          <a:blip r:embed="rId3">
            <a:alphaModFix/>
          </a:blip>
          <a:stretch>
            <a:fillRect/>
          </a:stretch>
        </p:blipFill>
        <p:spPr>
          <a:xfrm>
            <a:off x="2329963" y="2286900"/>
            <a:ext cx="4484076" cy="788875"/>
          </a:xfrm>
          <a:prstGeom prst="rect">
            <a:avLst/>
          </a:prstGeom>
          <a:noFill/>
          <a:ln>
            <a:noFill/>
          </a:ln>
        </p:spPr>
      </p:pic>
      <p:pic>
        <p:nvPicPr>
          <p:cNvPr id="302" name="Google Shape;302;p45"/>
          <p:cNvPicPr preferRelativeResize="0"/>
          <p:nvPr/>
        </p:nvPicPr>
        <p:blipFill>
          <a:blip r:embed="rId4">
            <a:alphaModFix/>
          </a:blip>
          <a:stretch>
            <a:fillRect/>
          </a:stretch>
        </p:blipFill>
        <p:spPr>
          <a:xfrm>
            <a:off x="2329975" y="3265550"/>
            <a:ext cx="4484076" cy="878426"/>
          </a:xfrm>
          <a:prstGeom prst="rect">
            <a:avLst/>
          </a:prstGeom>
          <a:noFill/>
          <a:ln>
            <a:noFill/>
          </a:ln>
        </p:spPr>
      </p:pic>
      <p:pic>
        <p:nvPicPr>
          <p:cNvPr id="303" name="Google Shape;303;p45"/>
          <p:cNvPicPr preferRelativeResize="0"/>
          <p:nvPr/>
        </p:nvPicPr>
        <p:blipFill>
          <a:blip r:embed="rId5">
            <a:alphaModFix/>
          </a:blip>
          <a:stretch>
            <a:fillRect/>
          </a:stretch>
        </p:blipFill>
        <p:spPr>
          <a:xfrm>
            <a:off x="2329975" y="4406998"/>
            <a:ext cx="4484074" cy="4754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6"/>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Diagnosing a Slow-Running Query</a:t>
            </a:r>
            <a:endParaRPr/>
          </a:p>
        </p:txBody>
      </p:sp>
      <p:sp>
        <p:nvSpPr>
          <p:cNvPr id="309" name="Google Shape;309;p46"/>
          <p:cNvSpPr txBox="1">
            <a:spLocks noGrp="1"/>
          </p:cNvSpPr>
          <p:nvPr>
            <p:ph type="body" idx="1"/>
          </p:nvPr>
        </p:nvSpPr>
        <p:spPr>
          <a:xfrm>
            <a:off x="144550" y="947750"/>
            <a:ext cx="4878000" cy="37380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History Page (Web Interface)</a:t>
            </a:r>
            <a:endParaRPr sz="1200"/>
          </a:p>
          <a:p>
            <a:pPr marL="914400" lvl="1" indent="-304800" algn="l" rtl="0">
              <a:lnSpc>
                <a:spcPct val="100000"/>
              </a:lnSpc>
              <a:spcBef>
                <a:spcPts val="800"/>
              </a:spcBef>
              <a:spcAft>
                <a:spcPts val="0"/>
              </a:spcAft>
              <a:buSzPts val="1200"/>
              <a:buChar char="–"/>
            </a:pPr>
            <a:r>
              <a:rPr lang="en" sz="1200"/>
              <a:t>If the Status column displays a status of Queued for the query, the cause of the slowness is most likely due to insufficient compute resources. If the running query load is high or there’s queuing, consider starting a separate warehouse and moving queued queries to that warehouse. </a:t>
            </a:r>
            <a:endParaRPr sz="1200"/>
          </a:p>
          <a:p>
            <a:pPr marL="457200" lvl="0" indent="-304800" algn="l" rtl="0">
              <a:lnSpc>
                <a:spcPct val="100000"/>
              </a:lnSpc>
              <a:spcBef>
                <a:spcPts val="800"/>
              </a:spcBef>
              <a:spcAft>
                <a:spcPts val="0"/>
              </a:spcAft>
              <a:buSzPts val="1200"/>
              <a:buChar char="•"/>
            </a:pPr>
            <a:r>
              <a:rPr lang="en" sz="1200"/>
              <a:t>QUERY_HISTORY Functions </a:t>
            </a:r>
            <a:endParaRPr sz="1200"/>
          </a:p>
          <a:p>
            <a:pPr marL="914400" lvl="1" indent="-304800" algn="l" rtl="0">
              <a:lnSpc>
                <a:spcPct val="100000"/>
              </a:lnSpc>
              <a:spcBef>
                <a:spcPts val="800"/>
              </a:spcBef>
              <a:spcAft>
                <a:spcPts val="0"/>
              </a:spcAft>
              <a:buSzPts val="1200"/>
              <a:buChar char="–"/>
            </a:pPr>
            <a:r>
              <a:rPr lang="en" sz="1200"/>
              <a:t>select * from table(information_schema.query_history()) order by start_time;</a:t>
            </a:r>
            <a:endParaRPr sz="1200"/>
          </a:p>
          <a:p>
            <a:pPr marL="457200" lvl="0" indent="-304800" algn="l" rtl="0">
              <a:lnSpc>
                <a:spcPct val="100000"/>
              </a:lnSpc>
              <a:spcBef>
                <a:spcPts val="800"/>
              </a:spcBef>
              <a:spcAft>
                <a:spcPts val="0"/>
              </a:spcAft>
              <a:buSzPts val="1200"/>
              <a:buChar char="•"/>
            </a:pPr>
            <a:r>
              <a:rPr lang="en" sz="1200"/>
              <a:t>Query Profile (Web Interface)</a:t>
            </a:r>
            <a:endParaRPr sz="1200"/>
          </a:p>
          <a:p>
            <a:pPr marL="914400" lvl="1" indent="-304800" algn="l" rtl="0">
              <a:lnSpc>
                <a:spcPct val="100000"/>
              </a:lnSpc>
              <a:spcBef>
                <a:spcPts val="800"/>
              </a:spcBef>
              <a:spcAft>
                <a:spcPts val="0"/>
              </a:spcAft>
              <a:buSzPts val="1200"/>
              <a:buChar char="–"/>
            </a:pPr>
            <a:r>
              <a:rPr lang="en" sz="1200"/>
              <a:t>Provides execution details for a query. For the selected query, it provides a graphical representation of the main components of the processing plan for the query, with statistics for each component, along with details and statistics for the overall query.</a:t>
            </a:r>
            <a:endParaRPr sz="1200"/>
          </a:p>
          <a:p>
            <a:pPr marL="0" lvl="0" indent="0" algn="l" rtl="0">
              <a:lnSpc>
                <a:spcPct val="100000"/>
              </a:lnSpc>
              <a:spcBef>
                <a:spcPts val="800"/>
              </a:spcBef>
              <a:spcAft>
                <a:spcPts val="600"/>
              </a:spcAft>
              <a:buNone/>
            </a:pPr>
            <a:endParaRPr sz="1200"/>
          </a:p>
        </p:txBody>
      </p:sp>
      <p:pic>
        <p:nvPicPr>
          <p:cNvPr id="310" name="Google Shape;310;p46"/>
          <p:cNvPicPr preferRelativeResize="0"/>
          <p:nvPr/>
        </p:nvPicPr>
        <p:blipFill>
          <a:blip r:embed="rId3">
            <a:alphaModFix/>
          </a:blip>
          <a:stretch>
            <a:fillRect/>
          </a:stretch>
        </p:blipFill>
        <p:spPr>
          <a:xfrm>
            <a:off x="5158676" y="1037001"/>
            <a:ext cx="3788703" cy="1753351"/>
          </a:xfrm>
          <a:prstGeom prst="rect">
            <a:avLst/>
          </a:prstGeom>
          <a:noFill/>
          <a:ln>
            <a:noFill/>
          </a:ln>
        </p:spPr>
      </p:pic>
      <p:sp>
        <p:nvSpPr>
          <p:cNvPr id="311" name="Google Shape;311;p46"/>
          <p:cNvSpPr txBox="1"/>
          <p:nvPr/>
        </p:nvSpPr>
        <p:spPr>
          <a:xfrm>
            <a:off x="5264525" y="3524800"/>
            <a:ext cx="3645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hlinkClick r:id="rId4"/>
              </a:rPr>
              <a:t>Link to performance tuning tips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SnowSQL</a:t>
            </a:r>
            <a:endParaRPr sz="2400"/>
          </a:p>
        </p:txBody>
      </p:sp>
      <p:sp>
        <p:nvSpPr>
          <p:cNvPr id="317" name="Google Shape;317;p47"/>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23850" algn="l" rtl="0">
              <a:spcBef>
                <a:spcPts val="800"/>
              </a:spcBef>
              <a:spcAft>
                <a:spcPts val="0"/>
              </a:spcAft>
              <a:buSzPts val="1500"/>
              <a:buChar char="•"/>
            </a:pPr>
            <a:r>
              <a:rPr lang="en"/>
              <a:t>Snowflake has a proprietary command-line interface (CLI) for more advanced functions and commands</a:t>
            </a:r>
            <a:endParaRPr/>
          </a:p>
          <a:p>
            <a:pPr marL="914400" lvl="1" indent="-317500" algn="l" rtl="0">
              <a:spcBef>
                <a:spcPts val="0"/>
              </a:spcBef>
              <a:spcAft>
                <a:spcPts val="0"/>
              </a:spcAft>
              <a:buSzPts val="1400"/>
              <a:buChar char="–"/>
            </a:pPr>
            <a:r>
              <a:rPr lang="en"/>
              <a:t>Can also be used if you don’t want to use the GUI</a:t>
            </a:r>
            <a:endParaRPr/>
          </a:p>
          <a:p>
            <a:pPr marL="0" lvl="0" indent="0" algn="l" rtl="0">
              <a:spcBef>
                <a:spcPts val="800"/>
              </a:spcBef>
              <a:spcAft>
                <a:spcPts val="0"/>
              </a:spcAft>
              <a:buNone/>
            </a:pPr>
            <a:endParaRPr/>
          </a:p>
          <a:p>
            <a:pPr marL="457200" lvl="0" indent="-323850" algn="l" rtl="0">
              <a:spcBef>
                <a:spcPts val="800"/>
              </a:spcBef>
              <a:spcAft>
                <a:spcPts val="0"/>
              </a:spcAft>
              <a:buSzPts val="1500"/>
              <a:buChar char="•"/>
            </a:pPr>
            <a:r>
              <a:rPr lang="en" u="sng">
                <a:solidFill>
                  <a:schemeClr val="hlink"/>
                </a:solidFill>
                <a:hlinkClick r:id="rId3"/>
              </a:rPr>
              <a:t>https://docs.snowflake.net/manuals/user-guide/snowsql-install-config.html</a:t>
            </a:r>
            <a:endParaRPr/>
          </a:p>
          <a:p>
            <a:pPr marL="0" lvl="0" indent="0" algn="l" rtl="0">
              <a:spcBef>
                <a:spcPts val="80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SnowSQL Commands</a:t>
            </a:r>
            <a:endParaRPr sz="2400"/>
          </a:p>
        </p:txBody>
      </p:sp>
      <p:sp>
        <p:nvSpPr>
          <p:cNvPr id="323" name="Google Shape;323;p48"/>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23850" algn="l" rtl="0">
              <a:spcBef>
                <a:spcPts val="800"/>
              </a:spcBef>
              <a:spcAft>
                <a:spcPts val="0"/>
              </a:spcAft>
              <a:buSzPts val="1500"/>
              <a:buChar char="•"/>
            </a:pPr>
            <a:r>
              <a:rPr lang="en"/>
              <a:t>All SnowSQL commands are executed beginning with an exclamation point (!)</a:t>
            </a:r>
            <a:endParaRPr/>
          </a:p>
        </p:txBody>
      </p:sp>
      <p:pic>
        <p:nvPicPr>
          <p:cNvPr id="324" name="Google Shape;324;p48"/>
          <p:cNvPicPr preferRelativeResize="0"/>
          <p:nvPr/>
        </p:nvPicPr>
        <p:blipFill>
          <a:blip r:embed="rId3">
            <a:alphaModFix/>
          </a:blip>
          <a:stretch>
            <a:fillRect/>
          </a:stretch>
        </p:blipFill>
        <p:spPr>
          <a:xfrm>
            <a:off x="0" y="1406467"/>
            <a:ext cx="9143999" cy="34001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SQL - Staging</a:t>
            </a:r>
            <a:endParaRPr sz="2400"/>
          </a:p>
        </p:txBody>
      </p:sp>
      <p:sp>
        <p:nvSpPr>
          <p:cNvPr id="330" name="Google Shape;330;p49"/>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a:p>
            <a:pPr marL="457200" lvl="0" indent="0" algn="l" rtl="0">
              <a:spcBef>
                <a:spcPts val="800"/>
              </a:spcBef>
              <a:spcAft>
                <a:spcPts val="0"/>
              </a:spcAft>
              <a:buNone/>
            </a:pPr>
            <a:endParaRPr/>
          </a:p>
          <a:p>
            <a:pPr marL="45720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en" sz="1100"/>
              <a:t>Various types of stages:</a:t>
            </a:r>
            <a:endParaRPr sz="1100"/>
          </a:p>
          <a:p>
            <a:pPr marL="914400" lvl="1" indent="-298450" algn="l" rtl="0">
              <a:spcBef>
                <a:spcPts val="0"/>
              </a:spcBef>
              <a:spcAft>
                <a:spcPts val="0"/>
              </a:spcAft>
              <a:buSzPts val="1100"/>
              <a:buChar char="–"/>
            </a:pPr>
            <a:r>
              <a:rPr lang="en" sz="1100"/>
              <a:t>Internal</a:t>
            </a:r>
            <a:endParaRPr sz="1100"/>
          </a:p>
          <a:p>
            <a:pPr marL="1371600" lvl="2" indent="-298450" algn="l" rtl="0">
              <a:spcBef>
                <a:spcPts val="0"/>
              </a:spcBef>
              <a:spcAft>
                <a:spcPts val="0"/>
              </a:spcAft>
              <a:buSzPts val="1100"/>
              <a:buChar char="▪"/>
            </a:pPr>
            <a:r>
              <a:rPr lang="en" sz="1100"/>
              <a:t>Files to be placed in Snowflake managed storage</a:t>
            </a:r>
            <a:endParaRPr sz="1100"/>
          </a:p>
          <a:p>
            <a:pPr marL="1371600" lvl="2" indent="-298450" algn="l" rtl="0">
              <a:spcBef>
                <a:spcPts val="0"/>
              </a:spcBef>
              <a:spcAft>
                <a:spcPts val="0"/>
              </a:spcAft>
              <a:buSzPts val="1100"/>
              <a:buChar char="▪"/>
            </a:pPr>
            <a:r>
              <a:rPr lang="en" sz="1100"/>
              <a:t>Use PUT command to place local files in internal stage</a:t>
            </a:r>
            <a:endParaRPr sz="1100"/>
          </a:p>
          <a:p>
            <a:pPr marL="914400" lvl="1" indent="-298450" algn="l" rtl="0">
              <a:spcBef>
                <a:spcPts val="0"/>
              </a:spcBef>
              <a:spcAft>
                <a:spcPts val="0"/>
              </a:spcAft>
              <a:buSzPts val="1100"/>
              <a:buChar char="–"/>
            </a:pPr>
            <a:r>
              <a:rPr lang="en" sz="1100"/>
              <a:t>External</a:t>
            </a:r>
            <a:endParaRPr sz="1100"/>
          </a:p>
          <a:p>
            <a:pPr marL="1371600" lvl="2" indent="-298450" algn="l" rtl="0">
              <a:spcBef>
                <a:spcPts val="0"/>
              </a:spcBef>
              <a:spcAft>
                <a:spcPts val="0"/>
              </a:spcAft>
              <a:buSzPts val="1100"/>
              <a:buChar char="▪"/>
            </a:pPr>
            <a:r>
              <a:rPr lang="en" sz="1100"/>
              <a:t>Amazon S3 of Microsoft Blob Storage</a:t>
            </a:r>
            <a:endParaRPr sz="1100"/>
          </a:p>
          <a:p>
            <a:pPr marL="1371600" lvl="2" indent="-298450" algn="l" rtl="0">
              <a:spcBef>
                <a:spcPts val="0"/>
              </a:spcBef>
              <a:spcAft>
                <a:spcPts val="0"/>
              </a:spcAft>
              <a:buSzPts val="1100"/>
              <a:buChar char="▪"/>
            </a:pPr>
            <a:r>
              <a:rPr lang="en" sz="1100"/>
              <a:t>Pass credentials to access cloud object storage location</a:t>
            </a:r>
            <a:endParaRPr sz="1100"/>
          </a:p>
          <a:p>
            <a:pPr marL="457200" lvl="0" indent="-298450" algn="l" rtl="0">
              <a:spcBef>
                <a:spcPts val="0"/>
              </a:spcBef>
              <a:spcAft>
                <a:spcPts val="0"/>
              </a:spcAft>
              <a:buSzPts val="1100"/>
              <a:buChar char="•"/>
            </a:pPr>
            <a:r>
              <a:rPr lang="en" sz="1100"/>
              <a:t>Stage options include:</a:t>
            </a:r>
            <a:endParaRPr sz="1100"/>
          </a:p>
          <a:p>
            <a:pPr marL="914400" lvl="1" indent="-298450" algn="l" rtl="0">
              <a:spcBef>
                <a:spcPts val="0"/>
              </a:spcBef>
              <a:spcAft>
                <a:spcPts val="0"/>
              </a:spcAft>
              <a:buSzPts val="1100"/>
              <a:buChar char="–"/>
            </a:pPr>
            <a:r>
              <a:rPr lang="en" sz="1100"/>
              <a:t>Specify explicit file format and compression (optional)</a:t>
            </a:r>
            <a:endParaRPr sz="1100"/>
          </a:p>
          <a:p>
            <a:pPr marL="914400" lvl="1" indent="-298450" algn="l" rtl="0">
              <a:spcBef>
                <a:spcPts val="0"/>
              </a:spcBef>
              <a:spcAft>
                <a:spcPts val="0"/>
              </a:spcAft>
              <a:buSzPts val="1100"/>
              <a:buChar char="–"/>
            </a:pPr>
            <a:r>
              <a:rPr lang="en" sz="1100"/>
              <a:t>Credentials</a:t>
            </a:r>
            <a:endParaRPr sz="1100"/>
          </a:p>
          <a:p>
            <a:pPr marL="914400" lvl="1" indent="-298450" algn="l" rtl="0">
              <a:spcBef>
                <a:spcPts val="0"/>
              </a:spcBef>
              <a:spcAft>
                <a:spcPts val="0"/>
              </a:spcAft>
              <a:buSzPts val="1100"/>
              <a:buChar char="–"/>
            </a:pPr>
            <a:r>
              <a:rPr lang="en" sz="1100"/>
              <a:t>Error management</a:t>
            </a:r>
            <a:endParaRPr sz="1100"/>
          </a:p>
          <a:p>
            <a:pPr marL="914400" lvl="1" indent="-298450" algn="l" rtl="0">
              <a:spcBef>
                <a:spcPts val="0"/>
              </a:spcBef>
              <a:spcAft>
                <a:spcPts val="0"/>
              </a:spcAft>
              <a:buSzPts val="1100"/>
              <a:buChar char="–"/>
            </a:pPr>
            <a:r>
              <a:rPr lang="en" sz="1100"/>
              <a:t>Validation practices</a:t>
            </a:r>
            <a:endParaRPr sz="1100"/>
          </a:p>
        </p:txBody>
      </p:sp>
      <p:pic>
        <p:nvPicPr>
          <p:cNvPr id="331" name="Google Shape;331;p49"/>
          <p:cNvPicPr preferRelativeResize="0"/>
          <p:nvPr/>
        </p:nvPicPr>
        <p:blipFill>
          <a:blip r:embed="rId3">
            <a:alphaModFix/>
          </a:blip>
          <a:stretch>
            <a:fillRect/>
          </a:stretch>
        </p:blipFill>
        <p:spPr>
          <a:xfrm>
            <a:off x="1471363" y="894800"/>
            <a:ext cx="6201275" cy="1469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Performance and Design Tips</a:t>
            </a:r>
            <a:endParaRPr/>
          </a:p>
        </p:txBody>
      </p:sp>
      <p:sp>
        <p:nvSpPr>
          <p:cNvPr id="337" name="Google Shape;337;p50"/>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323850" algn="l" rtl="0">
              <a:spcBef>
                <a:spcPts val="800"/>
              </a:spcBef>
              <a:spcAft>
                <a:spcPts val="0"/>
              </a:spcAft>
              <a:buSzPts val="1500"/>
              <a:buChar char="•"/>
            </a:pPr>
            <a:r>
              <a:rPr lang="en"/>
              <a:t>Loading</a:t>
            </a:r>
            <a:br>
              <a:rPr lang="en"/>
            </a:br>
            <a:endParaRPr/>
          </a:p>
          <a:p>
            <a:pPr marL="457200" lvl="0" indent="-323850" algn="l" rtl="0">
              <a:spcBef>
                <a:spcPts val="0"/>
              </a:spcBef>
              <a:spcAft>
                <a:spcPts val="0"/>
              </a:spcAft>
              <a:buSzPts val="1500"/>
              <a:buChar char="•"/>
            </a:pPr>
            <a:r>
              <a:rPr lang="en"/>
              <a:t>Sizing</a:t>
            </a:r>
            <a:br>
              <a:rPr lang="en"/>
            </a:br>
            <a:endParaRPr/>
          </a:p>
          <a:p>
            <a:pPr marL="457200" lvl="0" indent="-323850" algn="l" rtl="0">
              <a:spcBef>
                <a:spcPts val="0"/>
              </a:spcBef>
              <a:spcAft>
                <a:spcPts val="0"/>
              </a:spcAft>
              <a:buSzPts val="1500"/>
              <a:buChar char="•"/>
            </a:pPr>
            <a:r>
              <a:rPr lang="en"/>
              <a:t>Data Modeling</a:t>
            </a:r>
            <a:br>
              <a:rPr lang="en"/>
            </a:br>
            <a:endParaRPr/>
          </a:p>
          <a:p>
            <a:pPr marL="457200" lvl="0" indent="-323850" algn="l" rtl="0">
              <a:spcBef>
                <a:spcPts val="0"/>
              </a:spcBef>
              <a:spcAft>
                <a:spcPts val="0"/>
              </a:spcAft>
              <a:buSzPts val="1500"/>
              <a:buChar char="•"/>
            </a:pPr>
            <a:r>
              <a:rPr lang="en"/>
              <a:t>Usage Tracking</a:t>
            </a:r>
            <a:br>
              <a:rPr lang="en"/>
            </a:br>
            <a:endParaRPr/>
          </a:p>
          <a:p>
            <a:pPr marL="457200" lvl="0" indent="-323850" algn="l" rtl="0">
              <a:spcBef>
                <a:spcPts val="0"/>
              </a:spcBef>
              <a:spcAft>
                <a:spcPts val="0"/>
              </a:spcAft>
              <a:buSzPts val="1500"/>
              <a:buChar char="•"/>
            </a:pPr>
            <a:r>
              <a:rPr lang="en"/>
              <a:t>Optimizing SQL Development</a:t>
            </a:r>
            <a:br>
              <a:rPr lang="en"/>
            </a:br>
            <a:endParaRPr/>
          </a:p>
          <a:p>
            <a:pPr marL="457200" lvl="0" indent="-323850" algn="l" rtl="0">
              <a:spcBef>
                <a:spcPts val="0"/>
              </a:spcBef>
              <a:spcAft>
                <a:spcPts val="0"/>
              </a:spcAft>
              <a:buSzPts val="1500"/>
              <a:buChar char="•"/>
            </a:pPr>
            <a:r>
              <a:rPr lang="en"/>
              <a:t>Storage</a:t>
            </a:r>
            <a:endParaRPr/>
          </a:p>
          <a:p>
            <a:pPr marL="0" lvl="0" indent="0" algn="l" rtl="0">
              <a:spcBef>
                <a:spcPts val="80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623888" y="1282304"/>
            <a:ext cx="7886700" cy="2139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b="1"/>
              <a:t>GUI Walkthrough</a:t>
            </a:r>
            <a:endParaRPr b="1"/>
          </a:p>
        </p:txBody>
      </p:sp>
      <p:sp>
        <p:nvSpPr>
          <p:cNvPr id="343" name="Google Shape;343;p51"/>
          <p:cNvSpPr txBox="1">
            <a:spLocks noGrp="1"/>
          </p:cNvSpPr>
          <p:nvPr>
            <p:ph type="body" idx="1"/>
          </p:nvPr>
        </p:nvSpPr>
        <p:spPr>
          <a:xfrm>
            <a:off x="623888" y="3442097"/>
            <a:ext cx="7886700" cy="1125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Snowflake Training</a:t>
            </a:r>
            <a:endParaRPr/>
          </a:p>
        </p:txBody>
      </p:sp>
      <p:pic>
        <p:nvPicPr>
          <p:cNvPr id="344" name="Google Shape;344;p51"/>
          <p:cNvPicPr preferRelativeResize="0"/>
          <p:nvPr/>
        </p:nvPicPr>
        <p:blipFill>
          <a:blip r:embed="rId3">
            <a:alphaModFix/>
          </a:blip>
          <a:stretch>
            <a:fillRect/>
          </a:stretch>
        </p:blipFill>
        <p:spPr>
          <a:xfrm>
            <a:off x="6576800" y="327125"/>
            <a:ext cx="2187975" cy="362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Navigate to Snowflake Instance</a:t>
            </a:r>
            <a:endParaRPr/>
          </a:p>
        </p:txBody>
      </p:sp>
      <p:sp>
        <p:nvSpPr>
          <p:cNvPr id="350" name="Google Shape;350;p52"/>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u="sng">
                <a:solidFill>
                  <a:schemeClr val="hlink"/>
                </a:solidFill>
                <a:hlinkClick r:id="rId3"/>
              </a:rPr>
              <a:t>https://js51932.us-east-1.snowflakecomputing.com/</a:t>
            </a:r>
            <a:endParaRPr/>
          </a:p>
          <a:p>
            <a:pPr marL="0" lvl="0" indent="0" algn="l" rtl="0">
              <a:spcBef>
                <a:spcPts val="8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About Snowflake</a:t>
            </a:r>
            <a:endParaRPr sz="2400"/>
          </a:p>
        </p:txBody>
      </p:sp>
      <p:sp>
        <p:nvSpPr>
          <p:cNvPr id="97" name="Google Shape;97;p17"/>
          <p:cNvSpPr txBox="1">
            <a:spLocks noGrp="1"/>
          </p:cNvSpPr>
          <p:nvPr>
            <p:ph type="body" idx="1"/>
          </p:nvPr>
        </p:nvSpPr>
        <p:spPr>
          <a:xfrm>
            <a:off x="628650" y="894806"/>
            <a:ext cx="7886700" cy="3738000"/>
          </a:xfrm>
          <a:prstGeom prst="rect">
            <a:avLst/>
          </a:prstGeom>
        </p:spPr>
        <p:txBody>
          <a:bodyPr spcFirstLastPara="1" wrap="square" lIns="68575" tIns="34275" rIns="68575" bIns="34275" anchor="t" anchorCtr="0">
            <a:noAutofit/>
          </a:bodyPr>
          <a:lstStyle/>
          <a:p>
            <a:pPr marL="457200" lvl="0" indent="-298450" algn="l" rtl="0">
              <a:lnSpc>
                <a:spcPct val="150000"/>
              </a:lnSpc>
              <a:spcBef>
                <a:spcPts val="1000"/>
              </a:spcBef>
              <a:spcAft>
                <a:spcPts val="0"/>
              </a:spcAft>
              <a:buSzPts val="1100"/>
              <a:buChar char="●"/>
            </a:pPr>
            <a:r>
              <a:rPr lang="en" sz="1200"/>
              <a:t>Snowflake is a true, </a:t>
            </a:r>
            <a:r>
              <a:rPr lang="en" sz="1200">
                <a:solidFill>
                  <a:srgbClr val="FF6600"/>
                </a:solidFill>
              </a:rPr>
              <a:t>Data Warehouse</a:t>
            </a:r>
            <a:r>
              <a:rPr lang="en" sz="1200"/>
              <a:t> </a:t>
            </a:r>
            <a:r>
              <a:rPr lang="en" sz="1200">
                <a:solidFill>
                  <a:srgbClr val="FF6600"/>
                </a:solidFill>
              </a:rPr>
              <a:t>as a Service </a:t>
            </a:r>
            <a:r>
              <a:rPr lang="en" sz="1200"/>
              <a:t>(DWaaS), cloud offering</a:t>
            </a:r>
            <a:endParaRPr sz="1200"/>
          </a:p>
          <a:p>
            <a:pPr marL="457200" lvl="0" indent="-298450" algn="l" rtl="0">
              <a:lnSpc>
                <a:spcPct val="150000"/>
              </a:lnSpc>
              <a:spcBef>
                <a:spcPts val="0"/>
              </a:spcBef>
              <a:spcAft>
                <a:spcPts val="0"/>
              </a:spcAft>
              <a:buSzPts val="1100"/>
              <a:buChar char="●"/>
            </a:pPr>
            <a:r>
              <a:rPr lang="en" sz="1200"/>
              <a:t>There is </a:t>
            </a:r>
            <a:r>
              <a:rPr lang="en" sz="1200">
                <a:solidFill>
                  <a:srgbClr val="FF6600"/>
                </a:solidFill>
              </a:rPr>
              <a:t>no hardware</a:t>
            </a:r>
            <a:r>
              <a:rPr lang="en" sz="1200"/>
              <a:t> (virtual or physical) for you to select, install, configure, or manage:</a:t>
            </a:r>
            <a:endParaRPr sz="1200"/>
          </a:p>
          <a:p>
            <a:pPr marL="914400" lvl="1" indent="-304800" algn="l" rtl="0">
              <a:lnSpc>
                <a:spcPct val="150000"/>
              </a:lnSpc>
              <a:spcBef>
                <a:spcPts val="0"/>
              </a:spcBef>
              <a:spcAft>
                <a:spcPts val="0"/>
              </a:spcAft>
              <a:buSzPts val="1200"/>
              <a:buChar char="○"/>
            </a:pPr>
            <a:r>
              <a:rPr lang="en" sz="1200"/>
              <a:t>Snowflake runs completely on </a:t>
            </a:r>
            <a:r>
              <a:rPr lang="en" sz="1200">
                <a:solidFill>
                  <a:srgbClr val="FF6600"/>
                </a:solidFill>
              </a:rPr>
              <a:t>cloud infrastructure</a:t>
            </a:r>
            <a:endParaRPr sz="1200">
              <a:solidFill>
                <a:srgbClr val="FF6600"/>
              </a:solidFill>
            </a:endParaRPr>
          </a:p>
          <a:p>
            <a:pPr marL="914400" lvl="1" indent="-304800" algn="l" rtl="0">
              <a:lnSpc>
                <a:spcPct val="150000"/>
              </a:lnSpc>
              <a:spcBef>
                <a:spcPts val="0"/>
              </a:spcBef>
              <a:spcAft>
                <a:spcPts val="0"/>
              </a:spcAft>
              <a:buSzPts val="1200"/>
              <a:buChar char="○"/>
            </a:pPr>
            <a:r>
              <a:rPr lang="en" sz="1200"/>
              <a:t>All components of Snowflake’s service (other than an optional command line client), run in a public cloud infrastructure</a:t>
            </a:r>
            <a:endParaRPr sz="1200"/>
          </a:p>
          <a:p>
            <a:pPr marL="457200" lvl="0" indent="-298450" algn="l" rtl="0">
              <a:lnSpc>
                <a:spcPct val="150000"/>
              </a:lnSpc>
              <a:spcBef>
                <a:spcPts val="0"/>
              </a:spcBef>
              <a:spcAft>
                <a:spcPts val="0"/>
              </a:spcAft>
              <a:buSzPts val="1100"/>
              <a:buChar char="●"/>
            </a:pPr>
            <a:r>
              <a:rPr lang="en" sz="1200"/>
              <a:t>There is </a:t>
            </a:r>
            <a:r>
              <a:rPr lang="en" sz="1200">
                <a:solidFill>
                  <a:srgbClr val="FF6600"/>
                </a:solidFill>
              </a:rPr>
              <a:t>no software </a:t>
            </a:r>
            <a:r>
              <a:rPr lang="en" sz="1200"/>
              <a:t>for you to install, configure, or manage</a:t>
            </a:r>
            <a:endParaRPr sz="1200"/>
          </a:p>
          <a:p>
            <a:pPr marL="457200" lvl="0" indent="-298450" algn="l" rtl="0">
              <a:lnSpc>
                <a:spcPct val="150000"/>
              </a:lnSpc>
              <a:spcBef>
                <a:spcPts val="0"/>
              </a:spcBef>
              <a:spcAft>
                <a:spcPts val="0"/>
              </a:spcAft>
              <a:buSzPts val="1100"/>
              <a:buChar char="●"/>
            </a:pPr>
            <a:r>
              <a:rPr lang="en" sz="1200"/>
              <a:t>Ongoing maintenance, management, and tuning is handled by Snowflake</a:t>
            </a:r>
            <a:endParaRPr sz="1200"/>
          </a:p>
          <a:p>
            <a:pPr marL="0" lvl="0" indent="0" algn="l" rtl="0">
              <a:spcBef>
                <a:spcPts val="1000"/>
              </a:spcBef>
              <a:spcAft>
                <a:spcPts val="0"/>
              </a:spcAft>
              <a:buNone/>
            </a:pP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a:t>
            </a:r>
            <a:endParaRPr/>
          </a:p>
        </p:txBody>
      </p:sp>
      <p:pic>
        <p:nvPicPr>
          <p:cNvPr id="356" name="Google Shape;356;p53"/>
          <p:cNvPicPr preferRelativeResize="0"/>
          <p:nvPr/>
        </p:nvPicPr>
        <p:blipFill>
          <a:blip r:embed="rId3">
            <a:alphaModFix/>
          </a:blip>
          <a:stretch>
            <a:fillRect/>
          </a:stretch>
        </p:blipFill>
        <p:spPr>
          <a:xfrm>
            <a:off x="416513" y="969425"/>
            <a:ext cx="8310973" cy="3737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4"/>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Your User</a:t>
            </a:r>
            <a:endParaRPr/>
          </a:p>
        </p:txBody>
      </p:sp>
      <p:pic>
        <p:nvPicPr>
          <p:cNvPr id="362" name="Google Shape;362;p54"/>
          <p:cNvPicPr preferRelativeResize="0"/>
          <p:nvPr/>
        </p:nvPicPr>
        <p:blipFill>
          <a:blip r:embed="rId3">
            <a:alphaModFix/>
          </a:blip>
          <a:stretch>
            <a:fillRect/>
          </a:stretch>
        </p:blipFill>
        <p:spPr>
          <a:xfrm>
            <a:off x="416513" y="969425"/>
            <a:ext cx="8310973" cy="3737775"/>
          </a:xfrm>
          <a:prstGeom prst="rect">
            <a:avLst/>
          </a:prstGeom>
          <a:noFill/>
          <a:ln>
            <a:noFill/>
          </a:ln>
        </p:spPr>
      </p:pic>
      <p:sp>
        <p:nvSpPr>
          <p:cNvPr id="363" name="Google Shape;363;p54"/>
          <p:cNvSpPr/>
          <p:nvPr/>
        </p:nvSpPr>
        <p:spPr>
          <a:xfrm>
            <a:off x="7885400" y="921750"/>
            <a:ext cx="826500" cy="4182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Your Databases</a:t>
            </a:r>
            <a:endParaRPr/>
          </a:p>
        </p:txBody>
      </p:sp>
      <p:pic>
        <p:nvPicPr>
          <p:cNvPr id="369" name="Google Shape;369;p55"/>
          <p:cNvPicPr preferRelativeResize="0"/>
          <p:nvPr/>
        </p:nvPicPr>
        <p:blipFill>
          <a:blip r:embed="rId3">
            <a:alphaModFix/>
          </a:blip>
          <a:stretch>
            <a:fillRect/>
          </a:stretch>
        </p:blipFill>
        <p:spPr>
          <a:xfrm>
            <a:off x="416513" y="969425"/>
            <a:ext cx="8310973" cy="3737775"/>
          </a:xfrm>
          <a:prstGeom prst="rect">
            <a:avLst/>
          </a:prstGeom>
          <a:noFill/>
          <a:ln>
            <a:noFill/>
          </a:ln>
        </p:spPr>
      </p:pic>
      <p:sp>
        <p:nvSpPr>
          <p:cNvPr id="370" name="Google Shape;370;p55"/>
          <p:cNvSpPr/>
          <p:nvPr/>
        </p:nvSpPr>
        <p:spPr>
          <a:xfrm>
            <a:off x="145825" y="1388450"/>
            <a:ext cx="1410000" cy="1011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Worksheets</a:t>
            </a:r>
            <a:endParaRPr/>
          </a:p>
        </p:txBody>
      </p:sp>
      <p:pic>
        <p:nvPicPr>
          <p:cNvPr id="376" name="Google Shape;376;p56"/>
          <p:cNvPicPr preferRelativeResize="0"/>
          <p:nvPr/>
        </p:nvPicPr>
        <p:blipFill>
          <a:blip r:embed="rId3">
            <a:alphaModFix/>
          </a:blip>
          <a:stretch>
            <a:fillRect/>
          </a:stretch>
        </p:blipFill>
        <p:spPr>
          <a:xfrm>
            <a:off x="416513" y="969425"/>
            <a:ext cx="8310973" cy="3737775"/>
          </a:xfrm>
          <a:prstGeom prst="rect">
            <a:avLst/>
          </a:prstGeom>
          <a:noFill/>
          <a:ln>
            <a:noFill/>
          </a:ln>
        </p:spPr>
      </p:pic>
      <p:sp>
        <p:nvSpPr>
          <p:cNvPr id="377" name="Google Shape;377;p56"/>
          <p:cNvSpPr/>
          <p:nvPr/>
        </p:nvSpPr>
        <p:spPr>
          <a:xfrm>
            <a:off x="407100" y="1184275"/>
            <a:ext cx="7886700" cy="4377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7"/>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Worksheet Configuration</a:t>
            </a:r>
            <a:endParaRPr/>
          </a:p>
        </p:txBody>
      </p:sp>
      <p:pic>
        <p:nvPicPr>
          <p:cNvPr id="383" name="Google Shape;383;p57"/>
          <p:cNvPicPr preferRelativeResize="0"/>
          <p:nvPr/>
        </p:nvPicPr>
        <p:blipFill>
          <a:blip r:embed="rId3">
            <a:alphaModFix/>
          </a:blip>
          <a:stretch>
            <a:fillRect/>
          </a:stretch>
        </p:blipFill>
        <p:spPr>
          <a:xfrm>
            <a:off x="416513" y="969425"/>
            <a:ext cx="8310973" cy="3737775"/>
          </a:xfrm>
          <a:prstGeom prst="rect">
            <a:avLst/>
          </a:prstGeom>
          <a:noFill/>
          <a:ln>
            <a:noFill/>
          </a:ln>
        </p:spPr>
      </p:pic>
      <p:sp>
        <p:nvSpPr>
          <p:cNvPr id="384" name="Google Shape;384;p57"/>
          <p:cNvSpPr/>
          <p:nvPr/>
        </p:nvSpPr>
        <p:spPr>
          <a:xfrm>
            <a:off x="6339450" y="1349550"/>
            <a:ext cx="2333400" cy="4377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Workspace</a:t>
            </a:r>
            <a:endParaRPr/>
          </a:p>
        </p:txBody>
      </p:sp>
      <p:pic>
        <p:nvPicPr>
          <p:cNvPr id="390" name="Google Shape;390;p58"/>
          <p:cNvPicPr preferRelativeResize="0"/>
          <p:nvPr/>
        </p:nvPicPr>
        <p:blipFill>
          <a:blip r:embed="rId3">
            <a:alphaModFix/>
          </a:blip>
          <a:stretch>
            <a:fillRect/>
          </a:stretch>
        </p:blipFill>
        <p:spPr>
          <a:xfrm>
            <a:off x="416513" y="969425"/>
            <a:ext cx="8310973" cy="3737775"/>
          </a:xfrm>
          <a:prstGeom prst="rect">
            <a:avLst/>
          </a:prstGeom>
          <a:noFill/>
          <a:ln>
            <a:noFill/>
          </a:ln>
        </p:spPr>
      </p:pic>
      <p:sp>
        <p:nvSpPr>
          <p:cNvPr id="391" name="Google Shape;391;p58"/>
          <p:cNvSpPr/>
          <p:nvPr/>
        </p:nvSpPr>
        <p:spPr>
          <a:xfrm>
            <a:off x="1827950" y="1505125"/>
            <a:ext cx="6388200" cy="21876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9"/>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Warehouse Tab </a:t>
            </a:r>
            <a:endParaRPr/>
          </a:p>
        </p:txBody>
      </p:sp>
      <p:pic>
        <p:nvPicPr>
          <p:cNvPr id="397" name="Google Shape;397;p59"/>
          <p:cNvPicPr preferRelativeResize="0"/>
          <p:nvPr/>
        </p:nvPicPr>
        <p:blipFill>
          <a:blip r:embed="rId3">
            <a:alphaModFix/>
          </a:blip>
          <a:stretch>
            <a:fillRect/>
          </a:stretch>
        </p:blipFill>
        <p:spPr>
          <a:xfrm>
            <a:off x="152400" y="974944"/>
            <a:ext cx="8839199" cy="288034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0"/>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Warehouse Configuration</a:t>
            </a:r>
            <a:endParaRPr/>
          </a:p>
        </p:txBody>
      </p:sp>
      <p:pic>
        <p:nvPicPr>
          <p:cNvPr id="403" name="Google Shape;403;p60"/>
          <p:cNvPicPr preferRelativeResize="0"/>
          <p:nvPr/>
        </p:nvPicPr>
        <p:blipFill>
          <a:blip r:embed="rId3">
            <a:alphaModFix/>
          </a:blip>
          <a:stretch>
            <a:fillRect/>
          </a:stretch>
        </p:blipFill>
        <p:spPr>
          <a:xfrm>
            <a:off x="152400" y="1111070"/>
            <a:ext cx="8839204" cy="34457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1"/>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Sharing</a:t>
            </a:r>
            <a:endParaRPr/>
          </a:p>
        </p:txBody>
      </p:sp>
      <p:pic>
        <p:nvPicPr>
          <p:cNvPr id="409" name="Google Shape;409;p61"/>
          <p:cNvPicPr preferRelativeResize="0"/>
          <p:nvPr/>
        </p:nvPicPr>
        <p:blipFill>
          <a:blip r:embed="rId3">
            <a:alphaModFix/>
          </a:blip>
          <a:stretch>
            <a:fillRect/>
          </a:stretch>
        </p:blipFill>
        <p:spPr>
          <a:xfrm>
            <a:off x="58337" y="1006800"/>
            <a:ext cx="9027326" cy="3129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2"/>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Databases</a:t>
            </a:r>
            <a:endParaRPr/>
          </a:p>
        </p:txBody>
      </p:sp>
      <p:pic>
        <p:nvPicPr>
          <p:cNvPr id="415" name="Google Shape;415;p62"/>
          <p:cNvPicPr preferRelativeResize="0"/>
          <p:nvPr/>
        </p:nvPicPr>
        <p:blipFill>
          <a:blip r:embed="rId3">
            <a:alphaModFix/>
          </a:blip>
          <a:stretch>
            <a:fillRect/>
          </a:stretch>
        </p:blipFill>
        <p:spPr>
          <a:xfrm>
            <a:off x="152400" y="974945"/>
            <a:ext cx="8839201" cy="33494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623888" y="1282304"/>
            <a:ext cx="7886700" cy="2139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Architecture Overview</a:t>
            </a:r>
            <a:endParaRPr/>
          </a:p>
        </p:txBody>
      </p:sp>
      <p:sp>
        <p:nvSpPr>
          <p:cNvPr id="103" name="Google Shape;103;p18"/>
          <p:cNvSpPr txBox="1">
            <a:spLocks noGrp="1"/>
          </p:cNvSpPr>
          <p:nvPr>
            <p:ph type="body" idx="1"/>
          </p:nvPr>
        </p:nvSpPr>
        <p:spPr>
          <a:xfrm>
            <a:off x="623888" y="3442097"/>
            <a:ext cx="7886700" cy="1125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Snowflake Training</a:t>
            </a:r>
            <a:endParaRPr/>
          </a:p>
        </p:txBody>
      </p:sp>
      <p:pic>
        <p:nvPicPr>
          <p:cNvPr id="104" name="Google Shape;104;p18"/>
          <p:cNvPicPr preferRelativeResize="0"/>
          <p:nvPr/>
        </p:nvPicPr>
        <p:blipFill>
          <a:blip r:embed="rId3">
            <a:alphaModFix/>
          </a:blip>
          <a:stretch>
            <a:fillRect/>
          </a:stretch>
        </p:blipFill>
        <p:spPr>
          <a:xfrm>
            <a:off x="6576800" y="327125"/>
            <a:ext cx="2187975" cy="362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3"/>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Database Contents</a:t>
            </a:r>
            <a:endParaRPr/>
          </a:p>
        </p:txBody>
      </p:sp>
      <p:pic>
        <p:nvPicPr>
          <p:cNvPr id="421" name="Google Shape;421;p63"/>
          <p:cNvPicPr preferRelativeResize="0"/>
          <p:nvPr/>
        </p:nvPicPr>
        <p:blipFill>
          <a:blip r:embed="rId3">
            <a:alphaModFix/>
          </a:blip>
          <a:stretch>
            <a:fillRect/>
          </a:stretch>
        </p:blipFill>
        <p:spPr>
          <a:xfrm>
            <a:off x="152400" y="974945"/>
            <a:ext cx="8839199" cy="2654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4"/>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History</a:t>
            </a:r>
            <a:endParaRPr/>
          </a:p>
        </p:txBody>
      </p:sp>
      <p:pic>
        <p:nvPicPr>
          <p:cNvPr id="427" name="Google Shape;427;p64"/>
          <p:cNvPicPr preferRelativeResize="0"/>
          <p:nvPr/>
        </p:nvPicPr>
        <p:blipFill>
          <a:blip r:embed="rId3">
            <a:alphaModFix/>
          </a:blip>
          <a:stretch>
            <a:fillRect/>
          </a:stretch>
        </p:blipFill>
        <p:spPr>
          <a:xfrm>
            <a:off x="152400" y="974945"/>
            <a:ext cx="8839199" cy="29632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GUI - Query Details</a:t>
            </a:r>
            <a:endParaRPr/>
          </a:p>
        </p:txBody>
      </p:sp>
      <p:pic>
        <p:nvPicPr>
          <p:cNvPr id="433" name="Google Shape;433;p65"/>
          <p:cNvPicPr preferRelativeResize="0"/>
          <p:nvPr/>
        </p:nvPicPr>
        <p:blipFill>
          <a:blip r:embed="rId3">
            <a:alphaModFix/>
          </a:blip>
          <a:stretch>
            <a:fillRect/>
          </a:stretch>
        </p:blipFill>
        <p:spPr>
          <a:xfrm>
            <a:off x="474588" y="926320"/>
            <a:ext cx="8194837" cy="40161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Data Warehouse Built For The Cloud</a:t>
            </a:r>
            <a:endParaRPr sz="2400"/>
          </a:p>
        </p:txBody>
      </p:sp>
      <p:pic>
        <p:nvPicPr>
          <p:cNvPr id="110" name="Google Shape;110;p19"/>
          <p:cNvPicPr preferRelativeResize="0"/>
          <p:nvPr/>
        </p:nvPicPr>
        <p:blipFill>
          <a:blip r:embed="rId3">
            <a:alphaModFix/>
          </a:blip>
          <a:stretch>
            <a:fillRect/>
          </a:stretch>
        </p:blipFill>
        <p:spPr>
          <a:xfrm>
            <a:off x="785215" y="1004353"/>
            <a:ext cx="7531475" cy="2995000"/>
          </a:xfrm>
          <a:prstGeom prst="rect">
            <a:avLst/>
          </a:prstGeom>
          <a:noFill/>
          <a:ln>
            <a:noFill/>
          </a:ln>
        </p:spPr>
      </p:pic>
      <p:sp>
        <p:nvSpPr>
          <p:cNvPr id="111" name="Google Shape;111;p19"/>
          <p:cNvSpPr txBox="1"/>
          <p:nvPr/>
        </p:nvSpPr>
        <p:spPr>
          <a:xfrm>
            <a:off x="628896" y="3999353"/>
            <a:ext cx="1094156" cy="3876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entury Gothic"/>
                <a:ea typeface="Century Gothic"/>
                <a:cs typeface="Century Gothic"/>
                <a:sym typeface="Century Gothic"/>
              </a:rPr>
              <a:t>Complete SQL Database</a:t>
            </a:r>
            <a:endParaRPr sz="1000">
              <a:latin typeface="Century Gothic"/>
              <a:ea typeface="Century Gothic"/>
              <a:cs typeface="Century Gothic"/>
              <a:sym typeface="Century Gothic"/>
            </a:endParaRPr>
          </a:p>
        </p:txBody>
      </p:sp>
      <p:sp>
        <p:nvSpPr>
          <p:cNvPr id="112" name="Google Shape;112;p19"/>
          <p:cNvSpPr txBox="1"/>
          <p:nvPr/>
        </p:nvSpPr>
        <p:spPr>
          <a:xfrm>
            <a:off x="1987354" y="3999353"/>
            <a:ext cx="1094156" cy="3876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entury Gothic"/>
                <a:ea typeface="Century Gothic"/>
                <a:cs typeface="Century Gothic"/>
                <a:sym typeface="Century Gothic"/>
              </a:rPr>
              <a:t>Zero Management</a:t>
            </a:r>
            <a:endParaRPr sz="1000">
              <a:latin typeface="Century Gothic"/>
              <a:ea typeface="Century Gothic"/>
              <a:cs typeface="Century Gothic"/>
              <a:sym typeface="Century Gothic"/>
            </a:endParaRPr>
          </a:p>
        </p:txBody>
      </p:sp>
      <p:sp>
        <p:nvSpPr>
          <p:cNvPr id="113" name="Google Shape;113;p19"/>
          <p:cNvSpPr txBox="1"/>
          <p:nvPr/>
        </p:nvSpPr>
        <p:spPr>
          <a:xfrm>
            <a:off x="3345811" y="3999353"/>
            <a:ext cx="1094156" cy="3876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entury Gothic"/>
                <a:ea typeface="Century Gothic"/>
                <a:cs typeface="Century Gothic"/>
                <a:sym typeface="Century Gothic"/>
              </a:rPr>
              <a:t>All of </a:t>
            </a:r>
            <a:endParaRPr sz="1000">
              <a:latin typeface="Century Gothic"/>
              <a:ea typeface="Century Gothic"/>
              <a:cs typeface="Century Gothic"/>
              <a:sym typeface="Century Gothic"/>
            </a:endParaRPr>
          </a:p>
          <a:p>
            <a:pPr marL="0" lvl="0" indent="0" algn="ctr" rtl="0">
              <a:spcBef>
                <a:spcPts val="0"/>
              </a:spcBef>
              <a:spcAft>
                <a:spcPts val="0"/>
              </a:spcAft>
              <a:buNone/>
            </a:pPr>
            <a:r>
              <a:rPr lang="en" sz="1000">
                <a:latin typeface="Century Gothic"/>
                <a:ea typeface="Century Gothic"/>
                <a:cs typeface="Century Gothic"/>
                <a:sym typeface="Century Gothic"/>
              </a:rPr>
              <a:t>Your Data</a:t>
            </a:r>
            <a:endParaRPr sz="1000">
              <a:latin typeface="Century Gothic"/>
              <a:ea typeface="Century Gothic"/>
              <a:cs typeface="Century Gothic"/>
              <a:sym typeface="Century Gothic"/>
            </a:endParaRPr>
          </a:p>
        </p:txBody>
      </p:sp>
      <p:sp>
        <p:nvSpPr>
          <p:cNvPr id="114" name="Google Shape;114;p19"/>
          <p:cNvSpPr txBox="1"/>
          <p:nvPr/>
        </p:nvSpPr>
        <p:spPr>
          <a:xfrm>
            <a:off x="4704269" y="3999353"/>
            <a:ext cx="1094156" cy="3876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entury Gothic"/>
                <a:ea typeface="Century Gothic"/>
                <a:cs typeface="Century Gothic"/>
                <a:sym typeface="Century Gothic"/>
              </a:rPr>
              <a:t>All of </a:t>
            </a:r>
            <a:endParaRPr sz="1000">
              <a:latin typeface="Century Gothic"/>
              <a:ea typeface="Century Gothic"/>
              <a:cs typeface="Century Gothic"/>
              <a:sym typeface="Century Gothic"/>
            </a:endParaRPr>
          </a:p>
          <a:p>
            <a:pPr marL="0" lvl="0" indent="0" algn="ctr" rtl="0">
              <a:spcBef>
                <a:spcPts val="0"/>
              </a:spcBef>
              <a:spcAft>
                <a:spcPts val="0"/>
              </a:spcAft>
              <a:buNone/>
            </a:pPr>
            <a:r>
              <a:rPr lang="en" sz="1000">
                <a:latin typeface="Century Gothic"/>
                <a:ea typeface="Century Gothic"/>
                <a:cs typeface="Century Gothic"/>
                <a:sym typeface="Century Gothic"/>
              </a:rPr>
              <a:t>Your Users</a:t>
            </a:r>
            <a:endParaRPr sz="1000">
              <a:latin typeface="Century Gothic"/>
              <a:ea typeface="Century Gothic"/>
              <a:cs typeface="Century Gothic"/>
              <a:sym typeface="Century Gothic"/>
            </a:endParaRPr>
          </a:p>
        </p:txBody>
      </p:sp>
      <p:sp>
        <p:nvSpPr>
          <p:cNvPr id="115" name="Google Shape;115;p19"/>
          <p:cNvSpPr txBox="1"/>
          <p:nvPr/>
        </p:nvSpPr>
        <p:spPr>
          <a:xfrm>
            <a:off x="6062727" y="3999353"/>
            <a:ext cx="1094156" cy="3876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entury Gothic"/>
                <a:ea typeface="Century Gothic"/>
                <a:cs typeface="Century Gothic"/>
                <a:sym typeface="Century Gothic"/>
              </a:rPr>
              <a:t>Pay Only for What You Use</a:t>
            </a:r>
            <a:endParaRPr sz="1000">
              <a:latin typeface="Century Gothic"/>
              <a:ea typeface="Century Gothic"/>
              <a:cs typeface="Century Gothic"/>
              <a:sym typeface="Century Gothic"/>
            </a:endParaRPr>
          </a:p>
        </p:txBody>
      </p:sp>
      <p:sp>
        <p:nvSpPr>
          <p:cNvPr id="116" name="Google Shape;116;p19"/>
          <p:cNvSpPr txBox="1"/>
          <p:nvPr/>
        </p:nvSpPr>
        <p:spPr>
          <a:xfrm>
            <a:off x="7421185" y="3999353"/>
            <a:ext cx="1094156" cy="3876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entury Gothic"/>
                <a:ea typeface="Century Gothic"/>
                <a:cs typeface="Century Gothic"/>
                <a:sym typeface="Century Gothic"/>
              </a:rPr>
              <a:t>Live Data Sharing</a:t>
            </a:r>
            <a:endParaRPr sz="10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p:nvPr/>
        </p:nvSpPr>
        <p:spPr>
          <a:xfrm>
            <a:off x="7360444" y="4851798"/>
            <a:ext cx="528600" cy="1071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entury Gothic"/>
                <a:ea typeface="Century Gothic"/>
                <a:cs typeface="Century Gothic"/>
                <a:sym typeface="Century Gothic"/>
              </a:rPr>
              <a:t>7</a:t>
            </a:fld>
            <a:endParaRPr sz="700" b="0" i="0" u="none" strike="noStrike" cap="none">
              <a:solidFill>
                <a:schemeClr val="lt1"/>
              </a:solidFill>
              <a:latin typeface="Century Gothic"/>
              <a:ea typeface="Century Gothic"/>
              <a:cs typeface="Century Gothic"/>
              <a:sym typeface="Century Gothic"/>
            </a:endParaRPr>
          </a:p>
        </p:txBody>
      </p:sp>
      <p:pic>
        <p:nvPicPr>
          <p:cNvPr id="122" name="Google Shape;122;p20"/>
          <p:cNvPicPr preferRelativeResize="0"/>
          <p:nvPr/>
        </p:nvPicPr>
        <p:blipFill>
          <a:blip r:embed="rId3">
            <a:alphaModFix/>
          </a:blip>
          <a:stretch>
            <a:fillRect/>
          </a:stretch>
        </p:blipFill>
        <p:spPr>
          <a:xfrm>
            <a:off x="564950" y="1032750"/>
            <a:ext cx="7958874" cy="3819051"/>
          </a:xfrm>
          <a:prstGeom prst="rect">
            <a:avLst/>
          </a:prstGeom>
          <a:noFill/>
          <a:ln>
            <a:noFill/>
          </a:ln>
        </p:spPr>
      </p:pic>
      <p:sp>
        <p:nvSpPr>
          <p:cNvPr id="123" name="Google Shape;123;p20"/>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Layered Architecture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Columnar Design</a:t>
            </a:r>
            <a:endParaRPr sz="2400"/>
          </a:p>
        </p:txBody>
      </p:sp>
      <p:sp>
        <p:nvSpPr>
          <p:cNvPr id="129" name="Google Shape;129;p21"/>
          <p:cNvSpPr txBox="1">
            <a:spLocks noGrp="1"/>
          </p:cNvSpPr>
          <p:nvPr>
            <p:ph type="body" idx="1"/>
          </p:nvPr>
        </p:nvSpPr>
        <p:spPr>
          <a:xfrm>
            <a:off x="5877200" y="1018975"/>
            <a:ext cx="3025800" cy="3366900"/>
          </a:xfrm>
          <a:prstGeom prst="rect">
            <a:avLst/>
          </a:prstGeom>
        </p:spPr>
        <p:txBody>
          <a:bodyPr spcFirstLastPara="1" wrap="square" lIns="68575" tIns="34275" rIns="68575" bIns="34275" anchor="t" anchorCtr="0">
            <a:noAutofit/>
          </a:bodyPr>
          <a:lstStyle/>
          <a:p>
            <a:pPr marL="457200" lvl="0" indent="-304800" algn="l" rtl="0">
              <a:spcBef>
                <a:spcPts val="800"/>
              </a:spcBef>
              <a:spcAft>
                <a:spcPts val="0"/>
              </a:spcAft>
              <a:buSzPts val="1200"/>
              <a:buChar char="•"/>
            </a:pPr>
            <a:r>
              <a:rPr lang="en" sz="1200"/>
              <a:t>Column Store database built for analytics </a:t>
            </a:r>
            <a:endParaRPr sz="1200"/>
          </a:p>
          <a:p>
            <a:pPr marL="457200" lvl="0" indent="0" algn="l" rtl="0">
              <a:spcBef>
                <a:spcPts val="800"/>
              </a:spcBef>
              <a:spcAft>
                <a:spcPts val="0"/>
              </a:spcAft>
              <a:buNone/>
            </a:pPr>
            <a:endParaRPr sz="1200"/>
          </a:p>
          <a:p>
            <a:pPr marL="457200" lvl="0" indent="-304800" algn="l" rtl="0">
              <a:spcBef>
                <a:spcPts val="800"/>
              </a:spcBef>
              <a:spcAft>
                <a:spcPts val="0"/>
              </a:spcAft>
              <a:buSzPts val="1200"/>
              <a:buChar char="•"/>
            </a:pPr>
            <a:r>
              <a:rPr lang="en" sz="1200"/>
              <a:t>Enables extremely fast analytics processing</a:t>
            </a:r>
            <a:endParaRPr sz="1200"/>
          </a:p>
          <a:p>
            <a:pPr marL="457200" lvl="0" indent="0" algn="l" rtl="0">
              <a:spcBef>
                <a:spcPts val="800"/>
              </a:spcBef>
              <a:spcAft>
                <a:spcPts val="0"/>
              </a:spcAft>
              <a:buNone/>
            </a:pPr>
            <a:endParaRPr sz="1200"/>
          </a:p>
          <a:p>
            <a:pPr marL="457200" lvl="0" indent="-304800" algn="l" rtl="0">
              <a:spcBef>
                <a:spcPts val="800"/>
              </a:spcBef>
              <a:spcAft>
                <a:spcPts val="0"/>
              </a:spcAft>
              <a:buSzPts val="1200"/>
              <a:buChar char="•"/>
            </a:pPr>
            <a:r>
              <a:rPr lang="en" sz="1200"/>
              <a:t>Architecture built for huge aggregations and computations</a:t>
            </a:r>
            <a:br>
              <a:rPr lang="en" sz="1200"/>
            </a:br>
            <a:endParaRPr sz="1200"/>
          </a:p>
          <a:p>
            <a:pPr marL="457200" lvl="0" indent="-304800" algn="l" rtl="0">
              <a:spcBef>
                <a:spcPts val="0"/>
              </a:spcBef>
              <a:spcAft>
                <a:spcPts val="0"/>
              </a:spcAft>
              <a:buSzPts val="1200"/>
              <a:buChar char="•"/>
            </a:pPr>
            <a:r>
              <a:rPr lang="en" sz="1200"/>
              <a:t>Columnar data stored in micro-partitions</a:t>
            </a:r>
            <a:endParaRPr sz="1200"/>
          </a:p>
        </p:txBody>
      </p:sp>
      <p:cxnSp>
        <p:nvCxnSpPr>
          <p:cNvPr id="130" name="Google Shape;130;p21"/>
          <p:cNvCxnSpPr>
            <a:endCxn id="131" idx="2"/>
          </p:cNvCxnSpPr>
          <p:nvPr/>
        </p:nvCxnSpPr>
        <p:spPr>
          <a:xfrm>
            <a:off x="3163629" y="3725995"/>
            <a:ext cx="0" cy="0"/>
          </a:xfrm>
          <a:prstGeom prst="straightConnector1">
            <a:avLst/>
          </a:prstGeom>
          <a:noFill/>
          <a:ln w="9525" cap="flat" cmpd="sng">
            <a:solidFill>
              <a:schemeClr val="dk2"/>
            </a:solidFill>
            <a:prstDash val="solid"/>
            <a:round/>
            <a:headEnd type="none" w="med" len="med"/>
            <a:tailEnd type="none" w="med" len="med"/>
          </a:ln>
        </p:spPr>
      </p:cxnSp>
      <p:pic>
        <p:nvPicPr>
          <p:cNvPr id="132" name="Google Shape;132;p21"/>
          <p:cNvPicPr preferRelativeResize="0"/>
          <p:nvPr/>
        </p:nvPicPr>
        <p:blipFill>
          <a:blip r:embed="rId3">
            <a:alphaModFix/>
          </a:blip>
          <a:stretch>
            <a:fillRect/>
          </a:stretch>
        </p:blipFill>
        <p:spPr>
          <a:xfrm>
            <a:off x="75675" y="1237737"/>
            <a:ext cx="5896200" cy="309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628650" y="273844"/>
            <a:ext cx="7886700" cy="54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400"/>
              <a:t>Separation of Storage and Compute</a:t>
            </a:r>
            <a:endParaRPr sz="2400"/>
          </a:p>
        </p:txBody>
      </p:sp>
      <p:sp>
        <p:nvSpPr>
          <p:cNvPr id="138" name="Google Shape;138;p22"/>
          <p:cNvSpPr txBox="1">
            <a:spLocks noGrp="1"/>
          </p:cNvSpPr>
          <p:nvPr>
            <p:ph type="body" idx="1"/>
          </p:nvPr>
        </p:nvSpPr>
        <p:spPr>
          <a:xfrm>
            <a:off x="5009600" y="1435425"/>
            <a:ext cx="3740100" cy="1832100"/>
          </a:xfrm>
          <a:prstGeom prst="rect">
            <a:avLst/>
          </a:prstGeom>
        </p:spPr>
        <p:txBody>
          <a:bodyPr spcFirstLastPara="1" wrap="square" lIns="68575" tIns="34275" rIns="68575" bIns="34275" anchor="t" anchorCtr="0">
            <a:noAutofit/>
          </a:bodyPr>
          <a:lstStyle/>
          <a:p>
            <a:pPr marL="457200" lvl="0" indent="-304800" algn="l" rtl="0">
              <a:lnSpc>
                <a:spcPct val="100000"/>
              </a:lnSpc>
              <a:spcBef>
                <a:spcPts val="800"/>
              </a:spcBef>
              <a:spcAft>
                <a:spcPts val="0"/>
              </a:spcAft>
              <a:buSzPts val="1200"/>
              <a:buChar char="•"/>
            </a:pPr>
            <a:r>
              <a:rPr lang="en" sz="1200"/>
              <a:t>Storage separated from compute</a:t>
            </a:r>
            <a:br>
              <a:rPr lang="en" sz="1200"/>
            </a:br>
            <a:endParaRPr sz="1200"/>
          </a:p>
          <a:p>
            <a:pPr marL="457200" lvl="0" indent="-304800" algn="l" rtl="0">
              <a:lnSpc>
                <a:spcPct val="100000"/>
              </a:lnSpc>
              <a:spcBef>
                <a:spcPts val="800"/>
              </a:spcBef>
              <a:spcAft>
                <a:spcPts val="0"/>
              </a:spcAft>
              <a:buSzPts val="1200"/>
              <a:buChar char="•"/>
            </a:pPr>
            <a:r>
              <a:rPr lang="en" sz="1200"/>
              <a:t>Multiple compute clusters (“virtual warehouses”)</a:t>
            </a:r>
            <a:br>
              <a:rPr lang="en" sz="1200"/>
            </a:br>
            <a:endParaRPr sz="1200"/>
          </a:p>
          <a:p>
            <a:pPr marL="457200" lvl="0" indent="-304800" algn="l" rtl="0">
              <a:lnSpc>
                <a:spcPct val="100000"/>
              </a:lnSpc>
              <a:spcBef>
                <a:spcPts val="800"/>
              </a:spcBef>
              <a:spcAft>
                <a:spcPts val="600"/>
              </a:spcAft>
              <a:buSzPts val="1200"/>
              <a:buChar char="•"/>
            </a:pPr>
            <a:r>
              <a:rPr lang="en" sz="1200"/>
              <a:t>Virtual warehouses concurrently access data without contention</a:t>
            </a:r>
            <a:endParaRPr sz="1200"/>
          </a:p>
        </p:txBody>
      </p:sp>
      <p:pic>
        <p:nvPicPr>
          <p:cNvPr id="139" name="Google Shape;139;p22"/>
          <p:cNvPicPr preferRelativeResize="0"/>
          <p:nvPr/>
        </p:nvPicPr>
        <p:blipFill>
          <a:blip r:embed="rId3">
            <a:alphaModFix/>
          </a:blip>
          <a:stretch>
            <a:fillRect/>
          </a:stretch>
        </p:blipFill>
        <p:spPr>
          <a:xfrm>
            <a:off x="628650" y="1435425"/>
            <a:ext cx="4245376" cy="31748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ptitive">
      <a:dk1>
        <a:srgbClr val="000000"/>
      </a:dk1>
      <a:lt1>
        <a:srgbClr val="FFFFFF"/>
      </a:lt1>
      <a:dk2>
        <a:srgbClr val="474747"/>
      </a:dk2>
      <a:lt2>
        <a:srgbClr val="FF6600"/>
      </a:lt2>
      <a:accent1>
        <a:srgbClr val="FF6600"/>
      </a:accent1>
      <a:accent2>
        <a:srgbClr val="36A1DB"/>
      </a:accent2>
      <a:accent3>
        <a:srgbClr val="474747"/>
      </a:accent3>
      <a:accent4>
        <a:srgbClr val="FF8533"/>
      </a:accent4>
      <a:accent5>
        <a:srgbClr val="EF5414"/>
      </a:accent5>
      <a:accent6>
        <a:srgbClr val="B22600"/>
      </a:accent6>
      <a:hlink>
        <a:srgbClr val="36A1DB"/>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4039</Words>
  <Application>Microsoft Office PowerPoint</Application>
  <PresentationFormat>On-screen Show (16:9)</PresentationFormat>
  <Paragraphs>489</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Century Gothic</vt:lpstr>
      <vt:lpstr>Courier New</vt:lpstr>
      <vt:lpstr>Noto Sans Symbols</vt:lpstr>
      <vt:lpstr>Roboto Mono</vt:lpstr>
      <vt:lpstr>Office Theme</vt:lpstr>
      <vt:lpstr>Snowflake Training January, 2019</vt:lpstr>
      <vt:lpstr>Materials</vt:lpstr>
      <vt:lpstr>Training Agenda</vt:lpstr>
      <vt:lpstr>About Snowflake</vt:lpstr>
      <vt:lpstr>Architecture Overview</vt:lpstr>
      <vt:lpstr>Data Warehouse Built For The Cloud</vt:lpstr>
      <vt:lpstr>Layered Architecture</vt:lpstr>
      <vt:lpstr>Columnar Design</vt:lpstr>
      <vt:lpstr>Separation of Storage and Compute</vt:lpstr>
      <vt:lpstr>Instant &amp; Unlimited Scalability</vt:lpstr>
      <vt:lpstr>Scale On-Demand</vt:lpstr>
      <vt:lpstr>Comprehensive Data Protection</vt:lpstr>
      <vt:lpstr>Support for Structured and Semi-Structured Data</vt:lpstr>
      <vt:lpstr>Snowflake in the Enterprise Data Landscape</vt:lpstr>
      <vt:lpstr>Enterprise-Grade Security</vt:lpstr>
      <vt:lpstr>Advanced Learning &amp; Documentation </vt:lpstr>
      <vt:lpstr>Snowflake Architecture Q&amp;A</vt:lpstr>
      <vt:lpstr>Technical Overview</vt:lpstr>
      <vt:lpstr>Micro Partitioning</vt:lpstr>
      <vt:lpstr>Micro Partitioning </vt:lpstr>
      <vt:lpstr>Dynamic Caching</vt:lpstr>
      <vt:lpstr>Metadata Cache</vt:lpstr>
      <vt:lpstr>Time Travel</vt:lpstr>
      <vt:lpstr>Architecture: Failsafe</vt:lpstr>
      <vt:lpstr>Zero-Copy Cloning</vt:lpstr>
      <vt:lpstr>Query Cache</vt:lpstr>
      <vt:lpstr>Architecture: Query Execution</vt:lpstr>
      <vt:lpstr>How It Works: Data Loading</vt:lpstr>
      <vt:lpstr>How It Works: Staging</vt:lpstr>
      <vt:lpstr>Data Loading</vt:lpstr>
      <vt:lpstr>SQL - Bulk Loading</vt:lpstr>
      <vt:lpstr>Variables</vt:lpstr>
      <vt:lpstr>Diagnosing a Slow-Running Query</vt:lpstr>
      <vt:lpstr>SnowSQL</vt:lpstr>
      <vt:lpstr>SnowSQL Commands</vt:lpstr>
      <vt:lpstr>SQL - Staging</vt:lpstr>
      <vt:lpstr>Performance and Design Tips</vt:lpstr>
      <vt:lpstr>GUI Walkthrough</vt:lpstr>
      <vt:lpstr>Navigate to Snowflake Instance</vt:lpstr>
      <vt:lpstr>The GUI</vt:lpstr>
      <vt:lpstr>The GUI - Your User</vt:lpstr>
      <vt:lpstr>The GUI - Your Databases</vt:lpstr>
      <vt:lpstr>The GUI - Worksheets</vt:lpstr>
      <vt:lpstr>The GUI - Worksheet Configuration</vt:lpstr>
      <vt:lpstr>The GUI - Workspace</vt:lpstr>
      <vt:lpstr>The GUI - Warehouse Tab </vt:lpstr>
      <vt:lpstr>The GUI - Warehouse Configuration</vt:lpstr>
      <vt:lpstr>The GUI - Sharing</vt:lpstr>
      <vt:lpstr>The GUI - Databases</vt:lpstr>
      <vt:lpstr>The GUI - Database Contents</vt:lpstr>
      <vt:lpstr>The GUI - History</vt:lpstr>
      <vt:lpstr>The GUI - Query Details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Snowflake Training January, 2019</dc:title>
  <dc:creator>Dana Green</dc:creator>
  <cp:lastModifiedBy>Dana Green</cp:lastModifiedBy>
  <cp:revision>1</cp:revision>
  <dcterms:modified xsi:type="dcterms:W3CDTF">2019-01-15T19:24:24Z</dcterms:modified>
</cp:coreProperties>
</file>